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92"/>
  </p:notesMasterIdLst>
  <p:handoutMasterIdLst>
    <p:handoutMasterId r:id="rId93"/>
  </p:handoutMasterIdLst>
  <p:sldIdLst>
    <p:sldId id="256" r:id="rId2"/>
    <p:sldId id="482" r:id="rId3"/>
    <p:sldId id="260" r:id="rId4"/>
    <p:sldId id="442" r:id="rId5"/>
    <p:sldId id="443" r:id="rId6"/>
    <p:sldId id="445" r:id="rId7"/>
    <p:sldId id="444" r:id="rId8"/>
    <p:sldId id="446" r:id="rId9"/>
    <p:sldId id="447" r:id="rId10"/>
    <p:sldId id="448" r:id="rId11"/>
    <p:sldId id="483" r:id="rId12"/>
    <p:sldId id="484" r:id="rId13"/>
    <p:sldId id="486" r:id="rId14"/>
    <p:sldId id="485" r:id="rId15"/>
    <p:sldId id="449" r:id="rId16"/>
    <p:sldId id="450" r:id="rId17"/>
    <p:sldId id="451" r:id="rId18"/>
    <p:sldId id="452" r:id="rId19"/>
    <p:sldId id="453" r:id="rId20"/>
    <p:sldId id="454" r:id="rId21"/>
    <p:sldId id="455" r:id="rId22"/>
    <p:sldId id="367" r:id="rId23"/>
    <p:sldId id="368" r:id="rId24"/>
    <p:sldId id="457" r:id="rId25"/>
    <p:sldId id="481" r:id="rId26"/>
    <p:sldId id="369" r:id="rId27"/>
    <p:sldId id="406" r:id="rId28"/>
    <p:sldId id="458" r:id="rId29"/>
    <p:sldId id="370" r:id="rId30"/>
    <p:sldId id="371" r:id="rId31"/>
    <p:sldId id="372" r:id="rId32"/>
    <p:sldId id="373" r:id="rId33"/>
    <p:sldId id="374" r:id="rId34"/>
    <p:sldId id="407" r:id="rId35"/>
    <p:sldId id="408" r:id="rId36"/>
    <p:sldId id="375" r:id="rId37"/>
    <p:sldId id="376" r:id="rId38"/>
    <p:sldId id="377" r:id="rId39"/>
    <p:sldId id="378" r:id="rId40"/>
    <p:sldId id="379" r:id="rId41"/>
    <p:sldId id="380" r:id="rId42"/>
    <p:sldId id="381" r:id="rId43"/>
    <p:sldId id="382" r:id="rId44"/>
    <p:sldId id="384" r:id="rId45"/>
    <p:sldId id="385" r:id="rId46"/>
    <p:sldId id="386" r:id="rId47"/>
    <p:sldId id="409" r:id="rId48"/>
    <p:sldId id="389" r:id="rId49"/>
    <p:sldId id="390" r:id="rId50"/>
    <p:sldId id="391" r:id="rId51"/>
    <p:sldId id="392" r:id="rId52"/>
    <p:sldId id="394" r:id="rId53"/>
    <p:sldId id="395" r:id="rId54"/>
    <p:sldId id="396" r:id="rId55"/>
    <p:sldId id="397" r:id="rId56"/>
    <p:sldId id="398" r:id="rId57"/>
    <p:sldId id="399" r:id="rId58"/>
    <p:sldId id="400" r:id="rId59"/>
    <p:sldId id="401" r:id="rId60"/>
    <p:sldId id="402" r:id="rId61"/>
    <p:sldId id="403" r:id="rId62"/>
    <p:sldId id="410" r:id="rId63"/>
    <p:sldId id="411" r:id="rId64"/>
    <p:sldId id="412" r:id="rId65"/>
    <p:sldId id="413" r:id="rId66"/>
    <p:sldId id="414" r:id="rId67"/>
    <p:sldId id="415" r:id="rId68"/>
    <p:sldId id="459" r:id="rId69"/>
    <p:sldId id="460" r:id="rId70"/>
    <p:sldId id="461" r:id="rId71"/>
    <p:sldId id="462" r:id="rId72"/>
    <p:sldId id="463" r:id="rId73"/>
    <p:sldId id="464" r:id="rId74"/>
    <p:sldId id="465" r:id="rId75"/>
    <p:sldId id="466" r:id="rId76"/>
    <p:sldId id="467" r:id="rId77"/>
    <p:sldId id="468" r:id="rId78"/>
    <p:sldId id="469" r:id="rId79"/>
    <p:sldId id="470" r:id="rId80"/>
    <p:sldId id="471" r:id="rId81"/>
    <p:sldId id="472" r:id="rId82"/>
    <p:sldId id="473" r:id="rId83"/>
    <p:sldId id="474" r:id="rId84"/>
    <p:sldId id="475" r:id="rId85"/>
    <p:sldId id="476" r:id="rId86"/>
    <p:sldId id="477" r:id="rId87"/>
    <p:sldId id="478" r:id="rId88"/>
    <p:sldId id="479" r:id="rId89"/>
    <p:sldId id="480" r:id="rId90"/>
    <p:sldId id="431"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3"/>
    <p:restoredTop sz="94729"/>
  </p:normalViewPr>
  <p:slideViewPr>
    <p:cSldViewPr snapToGrid="0" snapToObjects="1">
      <p:cViewPr varScale="1">
        <p:scale>
          <a:sx n="94" d="100"/>
          <a:sy n="94" d="100"/>
        </p:scale>
        <p:origin x="138" y="90"/>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a:solidFill>
                <a:srgbClr val="0000FF"/>
              </a:solidFill>
            </a:rPr>
            <a:t>Deep Generative Models</a:t>
          </a: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a:solidFill>
                <a:srgbClr val="0000FF"/>
              </a:solidFill>
            </a:rPr>
            <a:t>Explicit Density</a:t>
          </a: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a:solidFill>
                <a:srgbClr val="0000FF"/>
              </a:solidFill>
            </a:rPr>
            <a:t>Markov Chain</a:t>
          </a: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a:solidFill>
                <a:srgbClr val="0000FF"/>
              </a:solidFill>
            </a:rPr>
            <a:t>Implicit Density</a:t>
          </a: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a:solidFill>
                <a:srgbClr val="0000FF"/>
              </a:solidFill>
            </a:rPr>
            <a:t>Markov Chain</a:t>
          </a: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a:solidFill>
                <a:srgbClr val="0000FF"/>
              </a:solidFill>
            </a:rPr>
            <a:t>Direct</a:t>
          </a: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pt>
    <dgm:pt modelId="{A783F38A-D8ED-B247-8378-74EEE12F9BF8}" type="pres">
      <dgm:prSet presAssocID="{515BDA2D-4850-2442-8448-900AA9F697F0}" presName="connTx" presStyleLbl="parChTrans1D2" presStyleIdx="0" presStyleCnt="2"/>
      <dgm:spPr/>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pt>
    <dgm:pt modelId="{AA83E32A-C5E3-434B-8953-DA3244A6F14B}" type="pres">
      <dgm:prSet presAssocID="{6D4A2189-E498-464C-828B-B65ABD594507}" presName="connTx" presStyleLbl="parChTrans1D3" presStyleIdx="0" presStyleCnt="4"/>
      <dgm:spPr/>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pt>
    <dgm:pt modelId="{87054BE7-2520-9941-8A15-784D4EE1C3A1}" type="pres">
      <dgm:prSet presAssocID="{3C35D84A-F102-7941-888D-E9BF5C6719AE}" presName="connTx" presStyleLbl="parChTrans1D3" presStyleIdx="1" presStyleCnt="4"/>
      <dgm:spPr/>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pt>
    <dgm:pt modelId="{9BDF3A2D-72EE-BE42-BFDC-217767EBBB4F}" type="pres">
      <dgm:prSet presAssocID="{21909E4F-2ECE-3845-8DEB-D77F2A34BECA}" presName="connTx" presStyleLbl="parChTrans1D2" presStyleIdx="1" presStyleCnt="2"/>
      <dgm:spPr/>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pt>
    <dgm:pt modelId="{56C857D2-A8BD-EB49-89B4-E490F21BA897}" type="pres">
      <dgm:prSet presAssocID="{02AED976-D241-1448-A68E-394C64776584}" presName="connTx" presStyleLbl="parChTrans1D3" presStyleIdx="2" presStyleCnt="4"/>
      <dgm:spPr/>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pt>
    <dgm:pt modelId="{11DAEB5A-E47E-9344-9D2C-ABD4D7C3ABC8}" type="pres">
      <dgm:prSet presAssocID="{0CF9BCAF-EC87-6440-9DDD-3685D663CF13}" presName="connTx" presStyleLbl="parChTrans1D3" presStyleIdx="3" presStyleCnt="4"/>
      <dgm:spPr/>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pt>
    <dgm:pt modelId="{A9A7FF87-F728-DD40-9B4D-469B979730F9}" type="pres">
      <dgm:prSet presAssocID="{BC555BB5-29CD-7545-960E-EE2BBAC07B31}" presName="level3hierChild" presStyleCnt="0"/>
      <dgm:spPr/>
    </dgm:pt>
  </dgm:ptLst>
  <dgm:cxnLst>
    <dgm:cxn modelId="{A1EAB40B-872D-8C4E-A6B0-A362E3942238}" srcId="{A3534884-AE6E-594C-B1EF-380F2CF3163C}" destId="{BC555BB5-29CD-7545-960E-EE2BBAC07B31}" srcOrd="1" destOrd="0" parTransId="{0CF9BCAF-EC87-6440-9DDD-3685D663CF13}" sibTransId="{BA8847CA-BAD3-5A4F-945D-4C41CD294B5A}"/>
    <dgm:cxn modelId="{A5180225-55C4-4D45-BAA8-86B43A6F32CC}" type="presOf" srcId="{02AED976-D241-1448-A68E-394C64776584}" destId="{AB346CDB-17A3-1F4B-9F46-5B861C632A48}" srcOrd="0"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B612D441-E5FA-2F49-BA16-754268727A37}" type="presOf" srcId="{3C35D84A-F102-7941-888D-E9BF5C6719AE}" destId="{87054BE7-2520-9941-8A15-784D4EE1C3A1}" srcOrd="1"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5A719D51-BFD1-F34D-988A-399DE90FF8DA}" type="presOf" srcId="{02AED976-D241-1448-A68E-394C64776584}" destId="{56C857D2-A8BD-EB49-89B4-E490F21BA897}" srcOrd="1"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F2C98B77-2556-2047-9B86-78CD01855457}" srcId="{AB530C70-2F97-9D4F-B055-A811B675D3C0}" destId="{B7C9247F-B2DF-0C42-8889-61E9E4831CC8}" srcOrd="0" destOrd="0" parTransId="{2BDAC304-1464-5149-8A47-25CF5AF8EA78}" sibTransId="{F967389A-F399-B245-A2FC-901B322D4CE9}"/>
    <dgm:cxn modelId="{7D560F7F-5ECA-554F-82E8-690A5190FBE3}" type="presOf" srcId="{0CF9BCAF-EC87-6440-9DDD-3685D663CF13}" destId="{A47AB6F1-8FA2-0F4E-BDF1-77BCB5B04182}" srcOrd="0" destOrd="0" presId="urn:microsoft.com/office/officeart/2005/8/layout/hierarchy2"/>
    <dgm:cxn modelId="{A2DBCD83-4089-C845-8BAC-715F82BCDCE8}" srcId="{B7C9247F-B2DF-0C42-8889-61E9E4831CC8}" destId="{A3534884-AE6E-594C-B1EF-380F2CF3163C}" srcOrd="1" destOrd="0" parTransId="{21909E4F-2ECE-3845-8DEB-D77F2A34BECA}" sibTransId="{2E3726DA-7489-ED4C-9322-596D6F578402}"/>
    <dgm:cxn modelId="{012C169D-0E43-2F41-B9E4-976493916E3D}" type="presOf" srcId="{AB530C70-2F97-9D4F-B055-A811B675D3C0}" destId="{7E001CE8-158A-4749-95E3-502944562692}" srcOrd="0" destOrd="0" presId="urn:microsoft.com/office/officeart/2005/8/layout/hierarchy2"/>
    <dgm:cxn modelId="{2EF7B8B9-B903-134C-A2C8-E2FD66017FCD}" type="presOf" srcId="{515BDA2D-4850-2442-8448-900AA9F697F0}" destId="{A783F38A-D8ED-B247-8378-74EEE12F9BF8}"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3FADBEC7-E54E-054B-9FAA-BA7E5D88F655}" type="presOf" srcId="{0CF9BCAF-EC87-6440-9DDD-3685D663CF13}" destId="{11DAEB5A-E47E-9344-9D2C-ABD4D7C3ABC8}" srcOrd="1"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437D43CE-48D9-7144-8E7B-662A9275D821}" srcId="{A3534884-AE6E-594C-B1EF-380F2CF3163C}" destId="{CD4D9E06-E4A4-AD41-B37D-A535B7CE9673}" srcOrd="0" destOrd="0" parTransId="{02AED976-D241-1448-A68E-394C64776584}" sibTransId="{77F48481-C3E1-3049-9561-F1F8307ECF3D}"/>
    <dgm:cxn modelId="{CF8F00D2-D14A-7D47-8DDA-4266967E00D8}" type="presOf" srcId="{6D4A2189-E498-464C-828B-B65ABD594507}" destId="{17C777AD-035C-BC47-991E-ECA9A2A20388}" srcOrd="0"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726DB0E8-AED4-DB40-8CE8-0E8DD1AE5FD5}" srcId="{B7C9247F-B2DF-0C42-8889-61E9E4831CC8}" destId="{783EB77B-DA8E-D149-9408-76E2D31C52E3}" srcOrd="0" destOrd="0" parTransId="{515BDA2D-4850-2442-8448-900AA9F697F0}" sibTransId="{6C73AA95-A2BE-9446-8316-D29209E8A3D0}"/>
    <dgm:cxn modelId="{B60DBBE9-CDB2-494E-A961-884771E64A33}" type="presOf" srcId="{A3534884-AE6E-594C-B1EF-380F2CF3163C}" destId="{717B8C19-C5D6-4145-B7A5-E8C6CA001869}" srcOrd="0" destOrd="0" presId="urn:microsoft.com/office/officeart/2005/8/layout/hierarchy2"/>
    <dgm:cxn modelId="{51D5C3EC-A4D1-2848-B67A-7654710A3340}" type="presOf" srcId="{AD1AFE6E-BB86-7C4B-BAC9-3D2DAB76E04D}" destId="{C92989F7-12A6-134C-BB39-9313BB20EF6B}"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Deep Generative Models</a:t>
          </a: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Explicit Density</a:t>
          </a: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Markov Chain</a:t>
          </a: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Implicit Density</a:t>
          </a: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Markov Chain</a:t>
          </a: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Direct</a:t>
          </a: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jpe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4" Type="http://schemas.openxmlformats.org/officeDocument/2006/relationships/image" Target="../media/image8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4.emf"/><Relationship Id="rId5" Type="http://schemas.openxmlformats.org/officeDocument/2006/relationships/image" Target="../media/image86.emf"/><Relationship Id="rId4" Type="http://schemas.openxmlformats.org/officeDocument/2006/relationships/image" Target="../media/image8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image" Target="../media/image8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70728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kvfrans.com</a:t>
            </a:r>
            <a:r>
              <a:rPr lang="en-US" dirty="0"/>
              <a:t>/</a:t>
            </a:r>
            <a:r>
              <a:rPr lang="en-US" dirty="0" err="1"/>
              <a:t>variational</a:t>
            </a:r>
            <a:r>
              <a:rPr lang="en-US" dirty="0"/>
              <a:t>-</a:t>
            </a:r>
            <a:r>
              <a:rPr lang="en-US" dirty="0" err="1"/>
              <a:t>autoencoders</a:t>
            </a:r>
            <a:r>
              <a:rPr lang="en-US" dirty="0"/>
              <a:t>-explained/</a:t>
            </a:r>
          </a:p>
          <a:p>
            <a:r>
              <a:rPr lang="en-US" dirty="0"/>
              <a:t>https://</a:t>
            </a:r>
            <a:r>
              <a:rPr lang="en-US" dirty="0" err="1"/>
              <a:t>arxiv.org</a:t>
            </a:r>
            <a:r>
              <a:rPr lang="en-US" dirty="0"/>
              <a:t>/</a:t>
            </a:r>
            <a:r>
              <a:rPr lang="en-US" dirty="0" err="1"/>
              <a:t>pdf</a:t>
            </a:r>
            <a:r>
              <a:rPr lang="en-US"/>
              <a:t>/1606.05908.pdf</a:t>
            </a:r>
          </a:p>
        </p:txBody>
      </p:sp>
      <p:sp>
        <p:nvSpPr>
          <p:cNvPr id="4" name="Slide Number Placeholder 3"/>
          <p:cNvSpPr>
            <a:spLocks noGrp="1"/>
          </p:cNvSpPr>
          <p:nvPr>
            <p:ph type="sldNum" sz="quarter" idx="10"/>
          </p:nvPr>
        </p:nvSpPr>
        <p:spPr/>
        <p:txBody>
          <a:bodyPr/>
          <a:lstStyle/>
          <a:p>
            <a:fld id="{81EC9494-BAC6-AC41-8AE6-2DE7C4871F23}" type="slidenum">
              <a:rPr lang="en-US" smtClean="0"/>
              <a:t>80</a:t>
            </a:fld>
            <a:endParaRPr lang="en-US"/>
          </a:p>
        </p:txBody>
      </p:sp>
    </p:spTree>
    <p:extLst>
      <p:ext uri="{BB962C8B-B14F-4D97-AF65-F5344CB8AC3E}">
        <p14:creationId xmlns:p14="http://schemas.microsoft.com/office/powerpoint/2010/main" val="164694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5A7E2330-536D-2343-85F2-147F226D6DA6}"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195B39-179D-8647-8689-2EE25E605572}"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51235F-66CD-E248-BE58-BA79CA94DB79}" type="datetime1">
              <a:rPr lang="en-US" smtClean="0"/>
              <a:t>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1/22/2019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1/22/2019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png"/><Relationship Id="rId3" Type="http://schemas.openxmlformats.org/officeDocument/2006/relationships/image" Target="../media/image7.tiff"/><Relationship Id="rId7" Type="http://schemas.openxmlformats.org/officeDocument/2006/relationships/image" Target="../media/image150.png"/><Relationship Id="rId12" Type="http://schemas.openxmlformats.org/officeDocument/2006/relationships/image" Target="../media/image17.png"/><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26.png"/><Relationship Id="rId5" Type="http://schemas.openxmlformats.org/officeDocument/2006/relationships/image" Target="../media/image130.png"/><Relationship Id="rId10" Type="http://schemas.openxmlformats.org/officeDocument/2006/relationships/image" Target="../media/image25.png"/><Relationship Id="rId4" Type="http://schemas.openxmlformats.org/officeDocument/2006/relationships/image" Target="../media/image8.tiff"/><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jpeg"/><Relationship Id="rId1" Type="http://schemas.openxmlformats.org/officeDocument/2006/relationships/slideLayout" Target="../slideLayouts/slideLayout2.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5.jpeg"/><Relationship Id="rId4" Type="http://schemas.openxmlformats.org/officeDocument/2006/relationships/image" Target="../media/image34.tiff"/></Relationships>
</file>

<file path=ppt/slides/_rels/slide4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36.jpeg"/></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8.tiff"/><Relationship Id="rId1" Type="http://schemas.openxmlformats.org/officeDocument/2006/relationships/slideLayout" Target="../slideLayouts/slideLayout2.xml"/><Relationship Id="rId4" Type="http://schemas.microsoft.com/office/2007/relationships/hdphoto" Target="../media/hdphoto10.wdp"/></Relationships>
</file>

<file path=ppt/slides/_rels/slide4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6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1.emf"/><Relationship Id="rId5" Type="http://schemas.openxmlformats.org/officeDocument/2006/relationships/oleObject" Target="../embeddings/oleObject2.bin"/><Relationship Id="rId10" Type="http://schemas.openxmlformats.org/officeDocument/2006/relationships/image" Target="../media/image83.emf"/><Relationship Id="rId4" Type="http://schemas.openxmlformats.org/officeDocument/2006/relationships/image" Target="../media/image80.emf"/><Relationship Id="rId9" Type="http://schemas.openxmlformats.org/officeDocument/2006/relationships/oleObject" Target="../embeddings/oleObject4.bin"/></Relationships>
</file>

<file path=ppt/slides/_rels/slide79.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86.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82.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jpeg"/><Relationship Id="rId5" Type="http://schemas.openxmlformats.org/officeDocument/2006/relationships/image" Target="../media/image11.emf"/><Relationship Id="rId4" Type="http://schemas.openxmlformats.org/officeDocument/2006/relationships/package" Target="../embeddings/Microsoft_Excel_Worksheet.xlsx"/></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5.xml"/><Relationship Id="rId7" Type="http://schemas.openxmlformats.org/officeDocument/2006/relationships/image" Target="../media/image87.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89.emf"/><Relationship Id="rId5" Type="http://schemas.openxmlformats.org/officeDocument/2006/relationships/image" Target="../media/image74.png"/><Relationship Id="rId10" Type="http://schemas.openxmlformats.org/officeDocument/2006/relationships/oleObject" Target="../embeddings/oleObject12.bin"/><Relationship Id="rId4" Type="http://schemas.openxmlformats.org/officeDocument/2006/relationships/image" Target="../media/image73.png"/><Relationship Id="rId9" Type="http://schemas.openxmlformats.org/officeDocument/2006/relationships/image" Target="../media/image88.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90.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91.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92.emf"/><Relationship Id="rId5" Type="http://schemas.openxmlformats.org/officeDocument/2006/relationships/oleObject" Target="../embeddings/oleObject16.bin"/><Relationship Id="rId4" Type="http://schemas.openxmlformats.org/officeDocument/2006/relationships/image" Target="../media/image9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Deep Neural Networks for Image Recognition</a:t>
            </a:r>
            <a:br>
              <a:rPr lang="en-US" sz="3200" dirty="0"/>
            </a:b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a:xfrm>
            <a:off x="601939" y="1122441"/>
            <a:ext cx="10327008" cy="1039991"/>
          </a:xfrm>
        </p:spPr>
        <p:txBody>
          <a:bodyPr/>
          <a:lstStyle/>
          <a:p>
            <a:r>
              <a:rPr lang="en-US" dirty="0"/>
              <a:t>Common architectures</a:t>
            </a:r>
          </a:p>
          <a:p>
            <a:endParaRPr lang="en-US" dirty="0"/>
          </a:p>
          <a:p>
            <a:r>
              <a:rPr lang="en-US" dirty="0"/>
              <a:t>Add fully connected networks, </a:t>
            </a:r>
          </a:p>
          <a:p>
            <a:r>
              <a:rPr lang="en-US" dirty="0"/>
              <a:t>CNN, </a:t>
            </a:r>
          </a:p>
          <a:p>
            <a:r>
              <a:rPr lang="en-US" dirty="0"/>
              <a:t>RNN, </a:t>
            </a:r>
          </a:p>
          <a:p>
            <a:r>
              <a:rPr lang="en-US" dirty="0"/>
              <a:t>Bidirectional </a:t>
            </a:r>
            <a:r>
              <a:rPr lang="en-US" dirty="0" err="1"/>
              <a:t>etc</a:t>
            </a:r>
            <a:r>
              <a:rPr lang="en-US" dirty="0"/>
              <a:t> </a:t>
            </a:r>
          </a:p>
          <a:p>
            <a:r>
              <a:rPr lang="en-US" dirty="0"/>
              <a:t>Fancy one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spTree>
    <p:extLst>
      <p:ext uri="{BB962C8B-B14F-4D97-AF65-F5344CB8AC3E}">
        <p14:creationId xmlns:p14="http://schemas.microsoft.com/office/powerpoint/2010/main" val="1504772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grpSp>
        <p:nvGrpSpPr>
          <p:cNvPr id="5" name="Group 4"/>
          <p:cNvGrpSpPr/>
          <p:nvPr/>
        </p:nvGrpSpPr>
        <p:grpSpPr>
          <a:xfrm>
            <a:off x="870486" y="2214602"/>
            <a:ext cx="10111765" cy="2885656"/>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78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12</a:t>
            </a:fld>
            <a:endParaRPr lang="en-US" dirty="0"/>
          </a:p>
        </p:txBody>
      </p:sp>
      <p:grpSp>
        <p:nvGrpSpPr>
          <p:cNvPr id="20" name="Group 19"/>
          <p:cNvGrpSpPr/>
          <p:nvPr/>
        </p:nvGrpSpPr>
        <p:grpSpPr>
          <a:xfrm>
            <a:off x="3278100" y="3598368"/>
            <a:ext cx="5691548" cy="2568967"/>
            <a:chOff x="1722506" y="2204535"/>
            <a:chExt cx="8876754" cy="4006658"/>
          </a:xfrm>
        </p:grpSpPr>
        <p:grpSp>
          <p:nvGrpSpPr>
            <p:cNvPr id="21" name="Group 20"/>
            <p:cNvGrpSpPr/>
            <p:nvPr/>
          </p:nvGrpSpPr>
          <p:grpSpPr>
            <a:xfrm>
              <a:off x="2922864" y="2204535"/>
              <a:ext cx="5131983" cy="2966064"/>
              <a:chOff x="-2818142" y="1299411"/>
              <a:chExt cx="7959809" cy="4600426"/>
            </a:xfrm>
          </p:grpSpPr>
          <p:sp>
            <p:nvSpPr>
              <p:cNvPr id="56" name="Oval 55"/>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endCxn id="32"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5"/>
                  <a:stretch>
                    <a:fillRect l="-12329" r="-8219" b="-82759"/>
                  </a:stretch>
                </a:blipFill>
              </p:spPr>
              <p:txBody>
                <a:bodyPr/>
                <a:lstStyle/>
                <a:p>
                  <a:r>
                    <a:rPr lang="en-US">
                      <a:noFill/>
                    </a:rPr>
                    <a:t> </a:t>
                  </a:r>
                </a:p>
              </p:txBody>
            </p:sp>
          </mc:Fallback>
        </mc:AlternateContent>
        <p:grpSp>
          <p:nvGrpSpPr>
            <p:cNvPr id="23" name="Group 22"/>
            <p:cNvGrpSpPr/>
            <p:nvPr/>
          </p:nvGrpSpPr>
          <p:grpSpPr>
            <a:xfrm>
              <a:off x="1722506" y="2599852"/>
              <a:ext cx="2553320" cy="1179095"/>
              <a:chOff x="3312867" y="1299411"/>
              <a:chExt cx="3960251" cy="1828800"/>
            </a:xfrm>
          </p:grpSpPr>
          <p:sp>
            <p:nvSpPr>
              <p:cNvPr id="54" name="Oval 5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22" idx="6"/>
                <a:endCxn id="32"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2" idx="6"/>
              <a:endCxn id="29"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6"/>
                  <a:stretch>
                    <a:fillRect b="-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7"/>
                  <a:stretch>
                    <a:fillRect b="-7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8"/>
                  <a:stretch>
                    <a:fillRect b="-60000"/>
                  </a:stretch>
                </a:blipFill>
              </p:spPr>
              <p:txBody>
                <a:bodyPr/>
                <a:lstStyle/>
                <a:p>
                  <a:r>
                    <a:rPr lang="en-US">
                      <a:noFill/>
                    </a:rPr>
                    <a:t> </a:t>
                  </a:r>
                </a:p>
              </p:txBody>
            </p:sp>
          </mc:Fallback>
        </mc:AlternateContent>
        <p:grpSp>
          <p:nvGrpSpPr>
            <p:cNvPr id="28" name="Group 27"/>
            <p:cNvGrpSpPr/>
            <p:nvPr/>
          </p:nvGrpSpPr>
          <p:grpSpPr>
            <a:xfrm>
              <a:off x="4275826" y="2297595"/>
              <a:ext cx="1179095" cy="1179095"/>
              <a:chOff x="4299129" y="2129588"/>
              <a:chExt cx="1179095" cy="1179095"/>
            </a:xfrm>
          </p:grpSpPr>
          <p:sp>
            <p:nvSpPr>
              <p:cNvPr id="52" name="Oval 51"/>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9"/>
                    <a:stretch>
                      <a:fillRect b="-15556"/>
                    </a:stretch>
                  </a:blipFill>
                </p:spPr>
                <p:txBody>
                  <a:bodyPr/>
                  <a:lstStyle/>
                  <a:p>
                    <a:r>
                      <a:rPr lang="en-US">
                        <a:noFill/>
                      </a:rPr>
                      <a:t> </a:t>
                    </a:r>
                  </a:p>
                </p:txBody>
              </p:sp>
            </mc:Fallback>
          </mc:AlternateContent>
        </p:grpSp>
        <p:grpSp>
          <p:nvGrpSpPr>
            <p:cNvPr id="29" name="Group 28"/>
            <p:cNvGrpSpPr/>
            <p:nvPr/>
          </p:nvGrpSpPr>
          <p:grpSpPr>
            <a:xfrm>
              <a:off x="4299127" y="5032098"/>
              <a:ext cx="1179095" cy="1179095"/>
              <a:chOff x="4299129" y="4110788"/>
              <a:chExt cx="1179095" cy="1179095"/>
            </a:xfrm>
          </p:grpSpPr>
          <p:sp>
            <p:nvSpPr>
              <p:cNvPr id="50" name="Oval 4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30" name="Group 29"/>
            <p:cNvGrpSpPr/>
            <p:nvPr/>
          </p:nvGrpSpPr>
          <p:grpSpPr>
            <a:xfrm>
              <a:off x="1743769" y="4581051"/>
              <a:ext cx="2555358" cy="1179095"/>
              <a:chOff x="3439720" y="1249823"/>
              <a:chExt cx="3963412" cy="1828800"/>
            </a:xfrm>
          </p:grpSpPr>
          <p:sp>
            <p:nvSpPr>
              <p:cNvPr id="48" name="Oval 4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endCxn id="29"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854487" y="4142659"/>
              <a:ext cx="2565678" cy="2041860"/>
              <a:chOff x="6854487" y="3672396"/>
              <a:chExt cx="2565678" cy="2041860"/>
            </a:xfrm>
          </p:grpSpPr>
          <p:grpSp>
            <p:nvGrpSpPr>
              <p:cNvPr id="44" name="Group 43"/>
              <p:cNvGrpSpPr/>
              <p:nvPr/>
            </p:nvGrpSpPr>
            <p:grpSpPr>
              <a:xfrm>
                <a:off x="6854487" y="3672396"/>
                <a:ext cx="2565678" cy="2041860"/>
                <a:chOff x="3312867" y="548811"/>
                <a:chExt cx="3979419" cy="3166965"/>
              </a:xfrm>
            </p:grpSpPr>
            <p:sp>
              <p:nvSpPr>
                <p:cNvPr id="46" name="Oval 45"/>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sp>
          <p:nvSpPr>
            <p:cNvPr id="33" name="Oval 32"/>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grpSp>
          <p:nvGrpSpPr>
            <p:cNvPr id="35" name="Group 34"/>
            <p:cNvGrpSpPr/>
            <p:nvPr/>
          </p:nvGrpSpPr>
          <p:grpSpPr>
            <a:xfrm>
              <a:off x="4220313" y="3618593"/>
              <a:ext cx="1179095" cy="1179095"/>
              <a:chOff x="4299129" y="4110788"/>
              <a:chExt cx="1179095" cy="1179095"/>
            </a:xfrm>
          </p:grpSpPr>
          <p:sp>
            <p:nvSpPr>
              <p:cNvPr id="42" name="Oval 41"/>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2"/>
                    <a:stretch>
                      <a:fillRect b="-15217"/>
                    </a:stretch>
                  </a:blipFill>
                </p:spPr>
                <p:txBody>
                  <a:bodyPr/>
                  <a:lstStyle/>
                  <a:p>
                    <a:r>
                      <a:rPr lang="en-US">
                        <a:noFill/>
                      </a:rPr>
                      <a:t> </a:t>
                    </a:r>
                  </a:p>
                </p:txBody>
              </p:sp>
            </mc:Fallback>
          </mc:AlternateContent>
        </p:grpSp>
        <p:cxnSp>
          <p:nvCxnSpPr>
            <p:cNvPr id="36" name="Straight Arrow Connector 35"/>
            <p:cNvCxnSpPr>
              <a:stCxn id="22" idx="6"/>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9" idx="3"/>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820239" y="3592017"/>
              <a:ext cx="1179095" cy="1179095"/>
              <a:chOff x="4299129" y="4110788"/>
              <a:chExt cx="1179095" cy="1179095"/>
            </a:xfrm>
          </p:grpSpPr>
          <p:sp>
            <p:nvSpPr>
              <p:cNvPr id="40" name="Oval 3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3"/>
                    <a:stretch>
                      <a:fillRect b="-15556"/>
                    </a:stretch>
                  </a:blipFill>
                </p:spPr>
                <p:txBody>
                  <a:bodyPr/>
                  <a:lstStyle/>
                  <a:p>
                    <a:r>
                      <a:rPr lang="en-US">
                        <a:noFill/>
                      </a:rPr>
                      <a:t> </a:t>
                    </a:r>
                  </a:p>
                </p:txBody>
              </p:sp>
            </mc:Fallback>
          </mc:AlternateContent>
        </p:grpSp>
        <p:cxnSp>
          <p:nvCxnSpPr>
            <p:cNvPr id="39" name="Straight Arrow Connector 38"/>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FCB68761-105B-4F27-B1FD-AD7E794623A7}"/>
              </a:ext>
            </a:extLst>
          </p:cNvPr>
          <p:cNvSpPr txBox="1"/>
          <p:nvPr/>
        </p:nvSpPr>
        <p:spPr>
          <a:xfrm>
            <a:off x="4879630" y="2733099"/>
            <a:ext cx="2551276" cy="369332"/>
          </a:xfrm>
          <a:prstGeom prst="rect">
            <a:avLst/>
          </a:prstGeom>
          <a:noFill/>
        </p:spPr>
        <p:txBody>
          <a:bodyPr wrap="none" rtlCol="0">
            <a:spAutoFit/>
          </a:bodyPr>
          <a:lstStyle/>
          <a:p>
            <a:r>
              <a:rPr lang="en-US" dirty="0"/>
              <a:t>Fully Connected Network</a:t>
            </a:r>
          </a:p>
        </p:txBody>
      </p:sp>
      <p:sp>
        <p:nvSpPr>
          <p:cNvPr id="63" name="Title 1">
            <a:extLst>
              <a:ext uri="{FF2B5EF4-FFF2-40B4-BE49-F238E27FC236}">
                <a16:creationId xmlns:a16="http://schemas.microsoft.com/office/drawing/2014/main"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spTree>
    <p:extLst>
      <p:ext uri="{BB962C8B-B14F-4D97-AF65-F5344CB8AC3E}">
        <p14:creationId xmlns:p14="http://schemas.microsoft.com/office/powerpoint/2010/main" val="17705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60"/>
                                        </p:tgtEl>
                                      </p:cBhvr>
                                    </p:animEffect>
                                    <p:set>
                                      <p:cBhvr>
                                        <p:cTn id="7" dur="1" fill="hold">
                                          <p:stCondLst>
                                            <p:cond delay="199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3"/>
                                        </p:tgtEl>
                                      </p:cBhvr>
                                    </p:animEffect>
                                    <p:set>
                                      <p:cBhvr>
                                        <p:cTn id="10" dur="1" fill="hold">
                                          <p:stCondLst>
                                            <p:cond delay="19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0"/>
                                        </p:tgtEl>
                                      </p:cBhvr>
                                    </p:animEffect>
                                    <p:set>
                                      <p:cBhvr>
                                        <p:cTn id="13" dur="1" fill="hold">
                                          <p:stCondLst>
                                            <p:cond delay="199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200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40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2000"/>
                                        <p:tgtEl>
                                          <p:spTgt spid="61"/>
                                        </p:tgtEl>
                                      </p:cBhvr>
                                    </p:animEffect>
                                  </p:childTnLst>
                                </p:cTn>
                              </p:par>
                              <p:par>
                                <p:cTn id="22" presetID="64" presetClass="path" presetSubtype="0" accel="50000" decel="50000" fill="hold" nodeType="withEffect">
                                  <p:stCondLst>
                                    <p:cond delay="0"/>
                                  </p:stCondLst>
                                  <p:childTnLst>
                                    <p:animMotion origin="layout" path="M 0 0 L 0 -0.25 E" pathEditMode="relative" ptsTypes="">
                                      <p:cBhvr>
                                        <p:cTn id="23" dur="2000" fill="hold"/>
                                        <p:tgtEl>
                                          <p:spTgt spid="60"/>
                                        </p:tgtEl>
                                        <p:attrNameLst>
                                          <p:attrName>ppt_x</p:attrName>
                                          <p:attrName>ppt_y</p:attrName>
                                        </p:attrNameLst>
                                      </p:cBhvr>
                                    </p:animMotion>
                                  </p:childTnLst>
                                </p:cTn>
                              </p:par>
                              <p:par>
                                <p:cTn id="24" presetID="64" presetClass="path" presetSubtype="0" accel="50000" decel="50000" fill="hold" nodeType="withEffect">
                                  <p:stCondLst>
                                    <p:cond delay="0"/>
                                  </p:stCondLst>
                                  <p:childTnLst>
                                    <p:animMotion origin="layout" path="M 0 0 L 0 -0.25 E" pathEditMode="relative" ptsTypes="">
                                      <p:cBhvr>
                                        <p:cTn id="25" dur="2000" fill="hold"/>
                                        <p:tgtEl>
                                          <p:spTgt spid="3"/>
                                        </p:tgtEl>
                                        <p:attrNameLst>
                                          <p:attrName>ppt_x</p:attrName>
                                          <p:attrName>ppt_y</p:attrName>
                                        </p:attrNameLst>
                                      </p:cBhvr>
                                    </p:animMotion>
                                  </p:childTnLst>
                                </p:cTn>
                              </p:par>
                              <p:par>
                                <p:cTn id="26" presetID="64" presetClass="path" presetSubtype="0" accel="50000" decel="50000" fill="hold" grpId="1" nodeType="withEffect">
                                  <p:stCondLst>
                                    <p:cond delay="0"/>
                                  </p:stCondLst>
                                  <p:childTnLst>
                                    <p:animMotion origin="layout" path="M 0 0 L 0 -0.25 E" pathEditMode="relative" ptsTypes="">
                                      <p:cBhvr>
                                        <p:cTn id="27" dur="2000" fill="hold"/>
                                        <p:tgtEl>
                                          <p:spTgt spid="10"/>
                                        </p:tgtEl>
                                        <p:attrNameLst>
                                          <p:attrName>ppt_x</p:attrName>
                                          <p:attrName>ppt_y</p:attrName>
                                        </p:attrNameLst>
                                      </p:cBhvr>
                                    </p:animMotion>
                                  </p:childTnLst>
                                </p:cTn>
                              </p:par>
                              <p:par>
                                <p:cTn id="28" presetID="64" presetClass="path" presetSubtype="0" accel="50000" decel="50000" fill="hold" grpId="1" nodeType="withEffect">
                                  <p:stCondLst>
                                    <p:cond delay="0"/>
                                  </p:stCondLst>
                                  <p:childTnLst>
                                    <p:animMotion origin="layout" path="M 0 0 L 0 -0.25 E" pathEditMode="relative" ptsTypes="">
                                      <p:cBhvr>
                                        <p:cTn id="29" dur="2000" fill="hold"/>
                                        <p:tgtEl>
                                          <p:spTgt spid="9"/>
                                        </p:tgtEl>
                                        <p:attrNameLst>
                                          <p:attrName>ppt_x</p:attrName>
                                          <p:attrName>ppt_y</p:attrName>
                                        </p:attrNameLst>
                                      </p:cBhvr>
                                    </p:animMotion>
                                  </p:childTnLst>
                                </p:cTn>
                              </p:par>
                              <p:par>
                                <p:cTn id="30" presetID="10"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4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13</a:t>
            </a:fld>
            <a:endParaRPr lang="en-US" dirty="0"/>
          </a:p>
        </p:txBody>
      </p:sp>
      <p:sp>
        <p:nvSpPr>
          <p:cNvPr id="62" name="TextBox 61">
            <a:extLst>
              <a:ext uri="{FF2B5EF4-FFF2-40B4-BE49-F238E27FC236}">
                <a16:creationId xmlns:a16="http://schemas.microsoft.com/office/drawing/2014/main" id="{FCB68761-105B-4F27-B1FD-AD7E794623A7}"/>
              </a:ext>
            </a:extLst>
          </p:cNvPr>
          <p:cNvSpPr txBox="1"/>
          <p:nvPr/>
        </p:nvSpPr>
        <p:spPr>
          <a:xfrm>
            <a:off x="4879630" y="2733099"/>
            <a:ext cx="1834605" cy="369332"/>
          </a:xfrm>
          <a:prstGeom prst="rect">
            <a:avLst/>
          </a:prstGeom>
          <a:noFill/>
        </p:spPr>
        <p:txBody>
          <a:bodyPr wrap="none" rtlCol="0">
            <a:spAutoFit/>
          </a:bodyPr>
          <a:lstStyle/>
          <a:p>
            <a:r>
              <a:rPr lang="en-US" dirty="0"/>
              <a:t>Convolutional NN</a:t>
            </a:r>
          </a:p>
        </p:txBody>
      </p:sp>
      <p:sp>
        <p:nvSpPr>
          <p:cNvPr id="63" name="Title 1">
            <a:extLst>
              <a:ext uri="{FF2B5EF4-FFF2-40B4-BE49-F238E27FC236}">
                <a16:creationId xmlns:a16="http://schemas.microsoft.com/office/drawing/2014/main"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pic>
        <p:nvPicPr>
          <p:cNvPr id="64" name="Picture 63">
            <a:extLst>
              <a:ext uri="{FF2B5EF4-FFF2-40B4-BE49-F238E27FC236}">
                <a16:creationId xmlns:a16="http://schemas.microsoft.com/office/drawing/2014/main" id="{68F5313C-4758-43A7-AD9A-7E727FEA6412}"/>
              </a:ext>
            </a:extLst>
          </p:cNvPr>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23064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60"/>
                                        </p:tgtEl>
                                      </p:cBhvr>
                                    </p:animEffect>
                                    <p:set>
                                      <p:cBhvr>
                                        <p:cTn id="7" dur="1" fill="hold">
                                          <p:stCondLst>
                                            <p:cond delay="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
                                        <p:tgtEl>
                                          <p:spTgt spid="3"/>
                                        </p:tgtEl>
                                      </p:cBhvr>
                                    </p:animEffect>
                                    <p:set>
                                      <p:cBhvr>
                                        <p:cTn id="10" dur="1" fill="hold">
                                          <p:stCondLst>
                                            <p:cond delay="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10"/>
                                        </p:tgtEl>
                                      </p:cBhvr>
                                    </p:animEffect>
                                    <p:set>
                                      <p:cBhvr>
                                        <p:cTn id="13" dur="1" fill="hold">
                                          <p:stCondLst>
                                            <p:cond delay="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1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
                                        <p:tgtEl>
                                          <p:spTgt spid="61"/>
                                        </p:tgtEl>
                                      </p:cBhvr>
                                    </p:animEffect>
                                  </p:childTnLst>
                                </p:cTn>
                              </p:par>
                              <p:par>
                                <p:cTn id="19" presetID="64" presetClass="path" presetSubtype="0" accel="50000" decel="50000" fill="hold" nodeType="withEffect">
                                  <p:stCondLst>
                                    <p:cond delay="0"/>
                                  </p:stCondLst>
                                  <p:childTnLst>
                                    <p:animMotion origin="layout" path="M 0 0 L 0 -0.25 E" pathEditMode="relative" ptsTypes="">
                                      <p:cBhvr>
                                        <p:cTn id="20" dur="10" fill="hold"/>
                                        <p:tgtEl>
                                          <p:spTgt spid="60"/>
                                        </p:tgtEl>
                                        <p:attrNameLst>
                                          <p:attrName>ppt_x</p:attrName>
                                          <p:attrName>ppt_y</p:attrName>
                                        </p:attrNameLst>
                                      </p:cBhvr>
                                    </p:animMotion>
                                  </p:childTnLst>
                                </p:cTn>
                              </p:par>
                              <p:par>
                                <p:cTn id="21" presetID="64" presetClass="path" presetSubtype="0" accel="50000" decel="50000" fill="hold" nodeType="withEffect">
                                  <p:stCondLst>
                                    <p:cond delay="0"/>
                                  </p:stCondLst>
                                  <p:childTnLst>
                                    <p:animMotion origin="layout" path="M 0 0 L 0 -0.25 E" pathEditMode="relative" ptsTypes="">
                                      <p:cBhvr>
                                        <p:cTn id="22" dur="10" fill="hold"/>
                                        <p:tgtEl>
                                          <p:spTgt spid="3"/>
                                        </p:tgtEl>
                                        <p:attrNameLst>
                                          <p:attrName>ppt_x</p:attrName>
                                          <p:attrName>ppt_y</p:attrName>
                                        </p:attrNameLst>
                                      </p:cBhvr>
                                    </p:animMotion>
                                  </p:childTnLst>
                                </p:cTn>
                              </p:par>
                              <p:par>
                                <p:cTn id="23" presetID="64" presetClass="path" presetSubtype="0" accel="50000" decel="50000" fill="hold" grpId="1" nodeType="withEffect">
                                  <p:stCondLst>
                                    <p:cond delay="0"/>
                                  </p:stCondLst>
                                  <p:childTnLst>
                                    <p:animMotion origin="layout" path="M 0 0 L 0 -0.25 E" pathEditMode="relative" ptsTypes="">
                                      <p:cBhvr>
                                        <p:cTn id="24" dur="10" fill="hold"/>
                                        <p:tgtEl>
                                          <p:spTgt spid="10"/>
                                        </p:tgtEl>
                                        <p:attrNameLst>
                                          <p:attrName>ppt_x</p:attrName>
                                          <p:attrName>ppt_y</p:attrName>
                                        </p:attrNameLst>
                                      </p:cBhvr>
                                    </p:animMotion>
                                  </p:childTnLst>
                                </p:cTn>
                              </p:par>
                              <p:par>
                                <p:cTn id="25" presetID="64" presetClass="path" presetSubtype="0" accel="50000" decel="50000" fill="hold" grpId="1" nodeType="withEffect">
                                  <p:stCondLst>
                                    <p:cond delay="0"/>
                                  </p:stCondLst>
                                  <p:childTnLst>
                                    <p:animMotion origin="layout" path="M 0 0 L 0 -0.25 E" pathEditMode="relative" ptsTypes="">
                                      <p:cBhvr>
                                        <p:cTn id="26" dur="10" fill="hold"/>
                                        <p:tgtEl>
                                          <p:spTgt spid="9"/>
                                        </p:tgtEl>
                                        <p:attrNameLst>
                                          <p:attrName>ppt_x</p:attrName>
                                          <p:attrName>ppt_y</p:attrName>
                                        </p:attrNameLst>
                                      </p:cBhvr>
                                    </p:animMotion>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98036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Tree>
    <p:extLst>
      <p:ext uri="{BB962C8B-B14F-4D97-AF65-F5344CB8AC3E}">
        <p14:creationId xmlns:p14="http://schemas.microsoft.com/office/powerpoint/2010/main" val="1721904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49942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5424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a:t>Minimize the loss function and learn the representation and task at the same time</a:t>
            </a:r>
          </a:p>
        </p:txBody>
      </p:sp>
    </p:spTree>
    <p:extLst>
      <p:ext uri="{BB962C8B-B14F-4D97-AF65-F5344CB8AC3E}">
        <p14:creationId xmlns:p14="http://schemas.microsoft.com/office/powerpoint/2010/main" val="1103849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74512" y="2311416"/>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06405" y="2813431"/>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a:t>Minimize the loss function and learn the representation and task at the same time</a:t>
            </a:r>
          </a:p>
        </p:txBody>
      </p:sp>
    </p:spTree>
    <p:extLst>
      <p:ext uri="{BB962C8B-B14F-4D97-AF65-F5344CB8AC3E}">
        <p14:creationId xmlns:p14="http://schemas.microsoft.com/office/powerpoint/2010/main" val="12474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Autoencoders and Variational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586661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a:t>Force it to learn the features we believe are relevant. Physics maybe an important factor here</a:t>
            </a:r>
          </a:p>
        </p:txBody>
      </p:sp>
      <p:graphicFrame>
        <p:nvGraphicFramePr>
          <p:cNvPr id="12" name="Table 11"/>
          <p:cNvGraphicFramePr>
            <a:graphicFrameLocks noGrp="1"/>
          </p:cNvGraphicFramePr>
          <p:nvPr>
            <p:extLst>
              <p:ext uri="{D42A27DB-BD31-4B8C-83A1-F6EECF244321}">
                <p14:modId xmlns:p14="http://schemas.microsoft.com/office/powerpoint/2010/main" val="1275190028"/>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4373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a:t>Learn both f(x) and g(z) by comparing </a:t>
            </a:r>
            <a:r>
              <a:rPr lang="en-US" dirty="0" err="1"/>
              <a:t>x,x</a:t>
            </a:r>
            <a:r>
              <a:rPr lang="en-US" dirty="0"/>
              <a:t>’</a:t>
            </a:r>
          </a:p>
        </p:txBody>
      </p:sp>
    </p:spTree>
    <p:extLst>
      <p:ext uri="{BB962C8B-B14F-4D97-AF65-F5344CB8AC3E}">
        <p14:creationId xmlns:p14="http://schemas.microsoft.com/office/powerpoint/2010/main" val="1615376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autoencoders?</a:t>
            </a:r>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a:t>A particular kind of learning architectures. </a:t>
            </a:r>
          </a:p>
          <a:p>
            <a:pPr marL="457200" indent="-457200">
              <a:buFont typeface="Arial" charset="0"/>
              <a:buChar char="•"/>
            </a:pPr>
            <a:r>
              <a:rPr lang="en-US" dirty="0"/>
              <a:t>A mechanism of compressing its input in a form that can be decompressed. </a:t>
            </a:r>
          </a:p>
          <a:p>
            <a:pPr marL="457200" indent="-457200">
              <a:buFont typeface="Arial" charset="0"/>
              <a:buChar char="•"/>
            </a:pPr>
            <a:r>
              <a:rPr lang="en-US" dirty="0"/>
              <a:t>Similar to MP3 that compresses music and JPG that compresses images.</a:t>
            </a:r>
          </a:p>
          <a:p>
            <a:pPr marL="457200" indent="-457200">
              <a:buFont typeface="Arial" charset="0"/>
              <a:buChar char="•"/>
            </a:pPr>
            <a:r>
              <a:rPr lang="en-US" dirty="0"/>
              <a:t>Autoencoders are more general than MP3 or JPG.</a:t>
            </a:r>
          </a:p>
          <a:p>
            <a:pPr marL="457200" indent="-457200">
              <a:buFont typeface="Arial" charset="0"/>
              <a:buChar char="•"/>
            </a:pPr>
            <a:r>
              <a:rPr lang="en-US" dirty="0"/>
              <a:t>Usually is used to reduce the dimensionality of the data or find a representation that is better for another task. </a:t>
            </a:r>
          </a:p>
          <a:p>
            <a:pPr marL="457200" indent="-457200">
              <a:buFont typeface="Arial" charset="0"/>
              <a:buChar char="•"/>
            </a:pPr>
            <a:r>
              <a:rPr lang="en-US" dirty="0"/>
              <a:t>They are also used to blend inputs from one input to another. </a:t>
            </a:r>
          </a:p>
          <a:p>
            <a:pPr marL="457200" indent="-457200">
              <a:buFont typeface="Arial" charset="0"/>
              <a:buChar char="•"/>
            </a:pPr>
            <a:r>
              <a:rPr lang="en-US" dirty="0"/>
              <a:t>Commonly used for </a:t>
            </a:r>
            <a:r>
              <a:rPr lang="en-US" dirty="0" err="1"/>
              <a:t>denoising</a:t>
            </a:r>
            <a:r>
              <a:rPr lang="en-US" dirty="0"/>
              <a:t>, infilling, </a:t>
            </a:r>
            <a:r>
              <a:rPr lang="mr-IN" dirty="0"/>
              <a: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p>
        </p:txBody>
      </p:sp>
      <p:sp>
        <p:nvSpPr>
          <p:cNvPr id="3" name="Content Placeholder 2"/>
          <p:cNvSpPr>
            <a:spLocks noGrp="1"/>
          </p:cNvSpPr>
          <p:nvPr>
            <p:ph idx="1"/>
          </p:nvPr>
        </p:nvSpPr>
        <p:spPr/>
        <p:txBody>
          <a:bodyPr/>
          <a:lstStyle/>
          <a:p>
            <a:r>
              <a:rPr lang="en-US" dirty="0"/>
              <a:t>MP3 can compress music files by a factor of 10, so it allowed to burn CDs or MP3-players to store a lot of music. </a:t>
            </a:r>
          </a:p>
          <a:p>
            <a:r>
              <a:rPr lang="en-US" dirty="0"/>
              <a:t>Same with JPG, compresses images by a factor of 10-20.</a:t>
            </a:r>
          </a:p>
          <a:p>
            <a:r>
              <a:rPr lang="en-US" dirty="0"/>
              <a:t>This helped lead to the image-rich web and abundance of music that we enjoy today.</a:t>
            </a:r>
          </a:p>
          <a:p>
            <a:endParaRPr lang="en-US" dirty="0"/>
          </a:p>
          <a:p>
            <a:r>
              <a:rPr lang="en-US" dirty="0"/>
              <a:t>We say that both MP3 and JPG take an input (a music or image file), and </a:t>
            </a:r>
            <a:r>
              <a:rPr lang="en-US" b="1" dirty="0"/>
              <a:t>encode</a:t>
            </a:r>
            <a:r>
              <a:rPr lang="en-US" dirty="0"/>
              <a:t> it into a </a:t>
            </a:r>
            <a:r>
              <a:rPr lang="en-US" b="1" dirty="0"/>
              <a:t>compressed </a:t>
            </a:r>
            <a:r>
              <a:rPr lang="en-US" dirty="0"/>
              <a:t>form.</a:t>
            </a:r>
          </a:p>
          <a:p>
            <a:r>
              <a:rPr lang="en-US" dirty="0"/>
              <a:t>Then we </a:t>
            </a:r>
            <a:r>
              <a:rPr lang="en-US" b="1" dirty="0"/>
              <a:t>decode</a:t>
            </a:r>
            <a:r>
              <a:rPr lang="en-US" dirty="0"/>
              <a:t> or </a:t>
            </a:r>
            <a:r>
              <a:rPr lang="en-US" b="1" dirty="0"/>
              <a:t>decompress</a:t>
            </a:r>
            <a:r>
              <a:rPr lang="en-US" dirty="0"/>
              <a:t> the intermediate version to some lower quality original version.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a:t>Learn both f(x) and g(z) by comparing </a:t>
            </a:r>
            <a:r>
              <a:rPr lang="en-US" dirty="0" err="1"/>
              <a:t>x,x</a:t>
            </a:r>
            <a:r>
              <a:rPr lang="en-US" dirty="0"/>
              <a:t>’</a:t>
            </a:r>
          </a:p>
        </p:txBody>
      </p:sp>
    </p:spTree>
    <p:extLst>
      <p:ext uri="{BB962C8B-B14F-4D97-AF65-F5344CB8AC3E}">
        <p14:creationId xmlns:p14="http://schemas.microsoft.com/office/powerpoint/2010/main" val="1634415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a:t>
            </a:r>
          </a:p>
        </p:txBody>
      </p:sp>
      <p:sp>
        <p:nvSpPr>
          <p:cNvPr id="3" name="Slide Number Placeholder 2"/>
          <p:cNvSpPr>
            <a:spLocks noGrp="1"/>
          </p:cNvSpPr>
          <p:nvPr>
            <p:ph type="sldNum" sz="quarter" idx="12"/>
          </p:nvPr>
        </p:nvSpPr>
        <p:spPr/>
        <p:txBody>
          <a:bodyPr/>
          <a:lstStyle/>
          <a:p>
            <a:fld id="{A13833A1-46C9-FB45-812F-A8AC7B5136EB}" type="slidenum">
              <a:rPr lang="en-US" smtClean="0"/>
              <a:t>25</a:t>
            </a:fld>
            <a:endParaRPr lang="en-US"/>
          </a:p>
        </p:txBody>
      </p:sp>
    </p:spTree>
    <p:extLst>
      <p:ext uri="{BB962C8B-B14F-4D97-AF65-F5344CB8AC3E}">
        <p14:creationId xmlns:p14="http://schemas.microsoft.com/office/powerpoint/2010/main" val="1042122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Lossless and </a:t>
            </a:r>
            <a:r>
              <a:rPr lang="en-US" dirty="0" err="1"/>
              <a:t>Lossy</a:t>
            </a:r>
            <a:r>
              <a:rPr lang="en-US" dirty="0"/>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of the original version and the decompressed version the greater the </a:t>
            </a:r>
            <a:r>
              <a:rPr lang="en-US" sz="2400" b="1" dirty="0"/>
              <a:t>loss</a:t>
            </a:r>
            <a:r>
              <a:rPr lang="en-US" sz="2400" dirty="0"/>
              <a:t>.</a:t>
            </a:r>
          </a:p>
          <a:p>
            <a:pPr>
              <a:spcAft>
                <a:spcPts val="600"/>
              </a:spcAft>
            </a:pPr>
            <a:r>
              <a:rPr lang="en-US" sz="2400" dirty="0"/>
              <a:t>For example imagine you are in Boston and it is cold and want to write a text to a special friend who is having her birthday.</a:t>
            </a:r>
          </a:p>
          <a:p>
            <a:pPr algn="ctr">
              <a:spcAft>
                <a:spcPts val="600"/>
              </a:spcAft>
            </a:pPr>
            <a:r>
              <a:rPr lang="en-US" sz="2400" b="1" dirty="0"/>
              <a:t>HANNAH HAPPY BIRTHDAY I LOVE YOU DAN</a:t>
            </a:r>
            <a:endParaRPr lang="en-US" sz="2400" dirty="0"/>
          </a:p>
          <a:p>
            <a:pPr>
              <a:spcAft>
                <a:spcPts val="600"/>
              </a:spcAft>
            </a:pPr>
            <a:r>
              <a:rPr lang="en-US" sz="2400" dirty="0"/>
              <a:t>Boston is cold, as we all know, (-20C) and I do not want to have my hands out in the cold, so I want to shorten the message. I can use texting language as: </a:t>
            </a:r>
          </a:p>
          <a:p>
            <a:pPr algn="ctr">
              <a:spcAft>
                <a:spcPts val="600"/>
              </a:spcAft>
            </a:pPr>
            <a:r>
              <a:rPr lang="en-US" sz="2400" b="1" dirty="0">
                <a:solidFill>
                  <a:srgbClr val="C00000"/>
                </a:solidFill>
              </a:rPr>
              <a:t>H HBD ILY D</a:t>
            </a:r>
          </a:p>
          <a:p>
            <a:pPr>
              <a:spcAft>
                <a:spcPts val="600"/>
              </a:spcAft>
            </a:pPr>
            <a:r>
              <a:rPr lang="en-US" sz="2400" dirty="0"/>
              <a:t>I started with 46 characters and compress them to 9</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Lossless and </a:t>
            </a:r>
            <a:r>
              <a:rPr lang="en-US" dirty="0" err="1"/>
              <a:t>Lossy</a:t>
            </a:r>
            <a:r>
              <a:rPr lang="en-US" dirty="0"/>
              <a:t> Encoding (</a:t>
            </a:r>
            <a:r>
              <a:rPr lang="en-US" dirty="0" err="1"/>
              <a:t>cont</a:t>
            </a:r>
            <a:r>
              <a:rPr lang="en-US" dirty="0"/>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or </a:t>
            </a:r>
            <a:r>
              <a:rPr lang="en-US" b="1" dirty="0">
                <a:solidFill>
                  <a:schemeClr val="tx1">
                    <a:lumMod val="75000"/>
                    <a:lumOff val="25000"/>
                  </a:schemeClr>
                </a:solidFill>
              </a:rPr>
              <a:t>David. This can lead to some drama depending on the situation. </a:t>
            </a: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spTree>
    <p:extLst>
      <p:ext uri="{BB962C8B-B14F-4D97-AF65-F5344CB8AC3E}">
        <p14:creationId xmlns:p14="http://schemas.microsoft.com/office/powerpoint/2010/main" val="796065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0" name="TextBox 19"/>
              <p:cNvSpPr txBox="1"/>
              <p:nvPr/>
            </p:nvSpPr>
            <p:spPr>
              <a:xfrm>
                <a:off x="5088043" y="5773410"/>
                <a:ext cx="1740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MP3 </a:t>
            </a:r>
            <a:r>
              <a:rPr lang="en-US" dirty="0"/>
              <a:t>and JPG on an image</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a:t>
            </a:r>
            <a:r>
              <a:rPr lang="en-US" dirty="0"/>
              <a:t>, </a:t>
            </a:r>
            <a:r>
              <a:rPr lang="en-US"/>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a:solidFill>
                  <a:schemeClr val="tx1">
                    <a:lumMod val="75000"/>
                    <a:lumOff val="25000"/>
                  </a:schemeClr>
                </a:solidFill>
              </a:rPr>
              <a:t>Quick review of Neural Networks</a:t>
            </a:r>
          </a:p>
          <a:p>
            <a:pPr marL="457200" indent="-457200">
              <a:spcAft>
                <a:spcPts val="1200"/>
              </a:spcAft>
              <a:buFont typeface="Arial" charset="0"/>
              <a:buChar char="•"/>
            </a:pPr>
            <a:r>
              <a:rPr lang="en-US" dirty="0">
                <a:solidFill>
                  <a:schemeClr val="tx1">
                    <a:lumMod val="75000"/>
                    <a:lumOff val="25000"/>
                  </a:schemeClr>
                </a:solidFill>
              </a:rPr>
              <a:t>Representation Learning </a:t>
            </a:r>
          </a:p>
          <a:p>
            <a:pPr marL="457200" indent="-457200">
              <a:spcAft>
                <a:spcPts val="1200"/>
              </a:spcAft>
              <a:buFont typeface="Arial" charset="0"/>
              <a:buChar char="•"/>
            </a:pPr>
            <a:r>
              <a:rPr lang="en-US" dirty="0">
                <a:solidFill>
                  <a:schemeClr val="tx1">
                    <a:lumMod val="75000"/>
                    <a:lumOff val="25000"/>
                  </a:schemeClr>
                </a:solidFill>
              </a:rPr>
              <a:t>Autoencoders</a:t>
            </a:r>
          </a:p>
          <a:p>
            <a:pPr marL="457200" indent="-457200">
              <a:spcAft>
                <a:spcPts val="1200"/>
              </a:spcAft>
              <a:buFont typeface="Arial" charset="0"/>
              <a:buChar char="•"/>
            </a:pPr>
            <a:r>
              <a:rPr lang="en-US" dirty="0">
                <a:solidFill>
                  <a:schemeClr val="tx1">
                    <a:lumMod val="75000"/>
                    <a:lumOff val="25000"/>
                  </a:schemeClr>
                </a:solidFill>
              </a:rPr>
              <a:t>Variational autoencoders</a:t>
            </a: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3</a:t>
            </a:fld>
            <a:endParaRPr lang="en-US" dirty="0"/>
          </a:p>
        </p:txBody>
      </p:sp>
    </p:spTree>
    <p:extLst>
      <p:ext uri="{BB962C8B-B14F-4D97-AF65-F5344CB8AC3E}">
        <p14:creationId xmlns:p14="http://schemas.microsoft.com/office/powerpoint/2010/main" val="1596260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
        <p:nvSpPr>
          <p:cNvPr id="10" name="Title 1"/>
          <p:cNvSpPr>
            <a:spLocks noGrp="1"/>
          </p:cNvSpPr>
          <p:nvPr>
            <p:ph type="title"/>
          </p:nvPr>
        </p:nvSpPr>
        <p:spPr/>
        <p:txBody>
          <a:bodyPr/>
          <a:lstStyle/>
          <a:p>
            <a:r>
              <a:rPr lang="en-US" dirty="0"/>
              <a:t>MP3 and JPG on an image (</a:t>
            </a:r>
            <a:r>
              <a:rPr lang="en-US" dirty="0" err="1"/>
              <a:t>cont</a:t>
            </a:r>
            <a:r>
              <a:rPr lang="en-US" dirty="0"/>
              <a:t>)</a:t>
            </a:r>
          </a:p>
        </p:txBody>
      </p:sp>
    </p:spTree>
    <p:extLst>
      <p:ext uri="{BB962C8B-B14F-4D97-AF65-F5344CB8AC3E}">
        <p14:creationId xmlns:p14="http://schemas.microsoft.com/office/powerpoint/2010/main" val="965967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a:t>
            </a:r>
          </a:p>
        </p:txBody>
      </p:sp>
      <p:sp>
        <p:nvSpPr>
          <p:cNvPr id="3" name="Content Placeholder 2"/>
          <p:cNvSpPr>
            <a:spLocks noGrp="1"/>
          </p:cNvSpPr>
          <p:nvPr>
            <p:ph idx="1"/>
          </p:nvPr>
        </p:nvSpPr>
        <p:spPr/>
        <p:txBody>
          <a:bodyPr/>
          <a:lstStyle/>
          <a:p>
            <a:r>
              <a:rPr lang="en-US" dirty="0"/>
              <a:t>Blend inputs to create new data that is like the input data, but different. </a:t>
            </a:r>
          </a:p>
          <a:p>
            <a:r>
              <a:rPr lang="en-US" b="1" dirty="0"/>
              <a:t>Content blending</a:t>
            </a:r>
            <a:r>
              <a:rPr lang="en-US" dirty="0"/>
              <a:t>. That’s where we blend the content of two pieces of data with each other. For example, if we place a cow and zebra over one another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sp>
        <p:nvSpPr>
          <p:cNvPr id="3" name="Content Placeholder 2"/>
          <p:cNvSpPr>
            <a:spLocks noGrp="1"/>
          </p:cNvSpPr>
          <p:nvPr>
            <p:ph idx="1"/>
          </p:nvPr>
        </p:nvSpPr>
        <p:spPr>
          <a:xfrm>
            <a:off x="833414" y="1177758"/>
            <a:ext cx="10917861" cy="2111143"/>
          </a:xfrm>
        </p:spPr>
        <p:txBody>
          <a:bodyPr/>
          <a:lstStyle/>
          <a:p>
            <a:r>
              <a:rPr lang="en-US" b="1" dirty="0"/>
              <a:t>Parametric</a:t>
            </a:r>
            <a:r>
              <a:rPr lang="en-US" dirty="0"/>
              <a:t> or </a:t>
            </a:r>
            <a:r>
              <a:rPr lang="en-US" b="1" dirty="0"/>
              <a:t>representation</a:t>
            </a:r>
            <a:r>
              <a:rPr lang="en-US" dirty="0"/>
              <a:t> blending: </a:t>
            </a:r>
          </a:p>
          <a:p>
            <a:endParaRPr lang="en-US" dirty="0"/>
          </a:p>
          <a:p>
            <a:r>
              <a:rPr lang="en-US" dirty="0"/>
              <a:t>Work with parameters that describe the object we’re interested in. By blending two sets of parameters, depending on the nature of the parameters and the algorithm we use to create the object, we can create results that blend the inherent qualities of the things themselves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spTree>
    <p:extLst>
      <p:ext uri="{BB962C8B-B14F-4D97-AF65-F5344CB8AC3E}">
        <p14:creationId xmlns:p14="http://schemas.microsoft.com/office/powerpoint/2010/main" val="2078299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882145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538270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509979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What if we try this with compressed objects. 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compressed</a:t>
            </a:r>
            <a:r>
              <a:rPr lang="en-US" sz="2000" dirty="0">
                <a:solidFill>
                  <a:schemeClr val="tx1">
                    <a:lumMod val="75000"/>
                    <a:lumOff val="25000"/>
                  </a:schemeClr>
                </a:solidFill>
                <a:latin typeface="Karla" charset="0"/>
                <a:ea typeface="Karla" charset="0"/>
                <a:cs typeface="Karla" charset="0"/>
              </a:rPr>
              <a:t> these sounds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dirty="0">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a:latin typeface="Karla" charset="0"/>
                  <a:ea typeface="Karla" charset="0"/>
                  <a:cs typeface="Karla" charset="0"/>
                </a:rPr>
                <a:t>20 numbers</a:t>
              </a:r>
            </a:p>
          </p:txBody>
        </p:sp>
      </p:grpSp>
      <p:sp>
        <p:nvSpPr>
          <p:cNvPr id="16" name="Content Placeholder 15"/>
          <p:cNvSpPr>
            <a:spLocks noGrp="1"/>
          </p:cNvSpPr>
          <p:nvPr>
            <p:ph idx="1"/>
          </p:nvPr>
        </p:nvSpPr>
        <p:spPr/>
        <p:txBody>
          <a:bodyPr/>
          <a:lstStyle/>
          <a:p>
            <a:r>
              <a:rPr lang="en-US" dirty="0"/>
              <a:t>Encode with a simple fully connected network (FCN)</a:t>
            </a:r>
          </a:p>
        </p:txBody>
      </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a:t>
              </a:r>
              <a:r>
                <a:rPr lang="en-US" dirty="0">
                  <a:latin typeface="Karla" charset="0"/>
                  <a:ea typeface="Karla" charset="0"/>
                  <a:cs typeface="Karla" charset="0"/>
                </a:rPr>
                <a:t>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a:latin typeface="Karla" charset="0"/>
                <a:ea typeface="Karla" charset="0"/>
                <a:cs typeface="Karla" charset="0"/>
              </a:rPr>
              <a:t>10000 numbers</a:t>
            </a:r>
          </a:p>
        </p:txBody>
      </p:sp>
      <p:sp>
        <p:nvSpPr>
          <p:cNvPr id="7" name="Content Placeholder 6"/>
          <p:cNvSpPr>
            <a:spLocks noGrp="1"/>
          </p:cNvSpPr>
          <p:nvPr>
            <p:ph idx="1"/>
          </p:nvPr>
        </p:nvSpPr>
        <p:spPr/>
        <p:txBody>
          <a:bodyPr/>
          <a:lstStyle/>
          <a:p>
            <a:r>
              <a:rPr lang="en-US" dirty="0"/>
              <a:t>Encode and decode </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Slide Number Placeholder 2"/>
          <p:cNvSpPr>
            <a:spLocks noGrp="1"/>
          </p:cNvSpPr>
          <p:nvPr>
            <p:ph type="sldNum" sz="quarter" idx="12"/>
          </p:nvPr>
        </p:nvSpPr>
        <p:spPr/>
        <p:txBody>
          <a:bodyPr/>
          <a:lstStyle/>
          <a:p>
            <a:fld id="{A13833A1-46C9-FB45-812F-A8AC7B5136EB}" type="slidenum">
              <a:rPr lang="en-US" smtClean="0"/>
              <a:t>4</a:t>
            </a:fld>
            <a:endParaRPr lang="en-US"/>
          </a:p>
        </p:txBody>
      </p:sp>
    </p:spTree>
    <p:extLst>
      <p:ext uri="{BB962C8B-B14F-4D97-AF65-F5344CB8AC3E}">
        <p14:creationId xmlns:p14="http://schemas.microsoft.com/office/powerpoint/2010/main" val="48375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spTree>
    <p:extLst>
      <p:ext uri="{BB962C8B-B14F-4D97-AF65-F5344CB8AC3E}">
        <p14:creationId xmlns:p14="http://schemas.microsoft.com/office/powerpoint/2010/main" val="813068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a:t>
            </a:r>
          </a:p>
        </p:txBody>
      </p:sp>
      <p:sp>
        <p:nvSpPr>
          <p:cNvPr id="3" name="Content Placeholder 2"/>
          <p:cNvSpPr>
            <a:spLocks noGrp="1"/>
          </p:cNvSpPr>
          <p:nvPr>
            <p:ph idx="1"/>
          </p:nvPr>
        </p:nvSpPr>
        <p:spPr/>
        <p:txBody>
          <a:bodyPr/>
          <a:lstStyle/>
          <a:p>
            <a:r>
              <a:rPr lang="en-US" dirty="0"/>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must train with a variety of images.</a:t>
            </a:r>
          </a:p>
        </p:txBody>
      </p:sp>
    </p:spTree>
    <p:extLst>
      <p:ext uri="{BB962C8B-B14F-4D97-AF65-F5344CB8AC3E}">
        <p14:creationId xmlns:p14="http://schemas.microsoft.com/office/powerpoint/2010/main" val="1646906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dirty="0"/>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dirty="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deeper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Neural Networks as function approximation.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395139"/>
              </a:xfrm>
            </p:spPr>
            <p:txBody>
              <a:bodyPr/>
              <a:lstStyle/>
              <a:p>
                <a:r>
                  <a:rPr lang="en-US" b="0" dirty="0">
                    <a:latin typeface="Karla" charset="0"/>
                    <a:ea typeface="Karla" charset="0"/>
                    <a:cs typeface="Karla" charset="0"/>
                  </a:rPr>
                  <a:t>Given an input </a:t>
                </a:r>
                <a:r>
                  <a:rPr lang="en-US" b="0" i="1" dirty="0">
                    <a:latin typeface="Cambria Math" charset="0"/>
                    <a:ea typeface="Cambria Math" charset="0"/>
                    <a:cs typeface="Cambria Math" charset="0"/>
                  </a:rPr>
                  <a:t>x</a:t>
                </a:r>
                <a:r>
                  <a:rPr lang="en-US" b="0" dirty="0">
                    <a:latin typeface="Karla" charset="0"/>
                    <a:ea typeface="Karla" charset="0"/>
                    <a:cs typeface="Karla" charset="0"/>
                  </a:rPr>
                  <a:t>  and an output </a:t>
                </a:r>
                <a:r>
                  <a:rPr lang="en-US" i="1" dirty="0">
                    <a:latin typeface="Cambria Math" charset="0"/>
                    <a:ea typeface="Cambria Math" charset="0"/>
                    <a:cs typeface="Cambria Math" charset="0"/>
                  </a:rPr>
                  <a:t>y </a:t>
                </a:r>
                <a:r>
                  <a:rPr lang="en-US" b="0" dirty="0">
                    <a:latin typeface="Karla" charset="0"/>
                    <a:ea typeface="Karla" charset="0"/>
                    <a:cs typeface="Karla" charset="0"/>
                  </a:rPr>
                  <a:t> </a:t>
                </a:r>
                <a:r>
                  <a:rPr lang="en-US" dirty="0">
                    <a:latin typeface="Karla" charset="0"/>
                    <a:ea typeface="Karla" charset="0"/>
                    <a:cs typeface="Karla" charset="0"/>
                  </a:rPr>
                  <a:t>there exists</a:t>
                </a:r>
                <a:r>
                  <a:rPr lang="en-US" b="0" dirty="0">
                    <a:latin typeface="Karla" charset="0"/>
                    <a:ea typeface="Karla" charset="0"/>
                    <a:cs typeface="Karla" charset="0"/>
                  </a:rPr>
                  <a:t> a mapping from input space to output space as follows:</a:t>
                </a:r>
              </a:p>
              <a:p>
                <a:pPr/>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a:p>
              <a:p>
                <a:r>
                  <a:rPr lang="en-US" dirty="0"/>
                  <a:t>Our goal is to find  estimate of </a:t>
                </a:r>
                <a:r>
                  <a:rPr lang="en-US" i="1" dirty="0">
                    <a:latin typeface="Cambria Math" charset="0"/>
                    <a:ea typeface="Cambria Math" charset="0"/>
                    <a:cs typeface="Cambria Math" charset="0"/>
                  </a:rPr>
                  <a:t>f(x) </a:t>
                </a:r>
                <a:r>
                  <a:rPr lang="en-US" dirty="0">
                    <a:latin typeface="Karla" charset="0"/>
                    <a:ea typeface="Karla" charset="0"/>
                    <a:cs typeface="Karla" charset="0"/>
                  </a:rPr>
                  <a:t>which we will call</a:t>
                </a:r>
                <a:r>
                  <a:rPr lang="en-US" i="1" dirty="0">
                    <a:latin typeface="Cambria Math" charset="0"/>
                    <a:ea typeface="Cambria Math" charset="0"/>
                    <a:cs typeface="Cambria Math" charset="0"/>
                  </a:rPr>
                  <a:t> </a:t>
                </a:r>
                <a:r>
                  <a:rPr lang="en-US" dirty="0"/>
                  <a:t> </a:t>
                </a:r>
                <a14:m>
                  <m:oMath xmlns:m="http://schemas.openxmlformats.org/officeDocument/2006/math">
                    <m:acc>
                      <m:accPr>
                        <m:chr m:val="̂"/>
                        <m:ctrlPr>
                          <a:rPr lang="en-US" b="0" i="1" smtClean="0">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𝑓</m:t>
                        </m:r>
                      </m:e>
                    </m:acc>
                    <m:r>
                      <a:rPr lang="en-US" b="0" i="1" dirty="0" smtClean="0">
                        <a:latin typeface="Cambria Math" charset="0"/>
                        <a:ea typeface="Karla" charset="0"/>
                        <a:cs typeface="Karla" charset="0"/>
                      </a:rPr>
                      <m:t>(</m:t>
                    </m:r>
                    <m:r>
                      <a:rPr lang="en-US" b="0" i="1" dirty="0" smtClean="0">
                        <a:latin typeface="Cambria Math" charset="0"/>
                        <a:ea typeface="Karla" charset="0"/>
                        <a:cs typeface="Karla" charset="0"/>
                      </a:rPr>
                      <m:t>𝑥</m:t>
                    </m:r>
                    <m:r>
                      <a:rPr lang="en-US" b="0" i="1" dirty="0" smtClean="0">
                        <a:latin typeface="Cambria Math" charset="0"/>
                        <a:ea typeface="Karla" charset="0"/>
                        <a:cs typeface="Karla" charset="0"/>
                      </a:rPr>
                      <m:t>)</m:t>
                    </m:r>
                  </m:oMath>
                </a14:m>
                <a:r>
                  <a:rPr lang="en-US" dirty="0"/>
                  <a:t>.</a:t>
                </a:r>
              </a:p>
              <a:p>
                <a:r>
                  <a:rPr lang="en-US" dirty="0"/>
                  <a:t> </a:t>
                </a:r>
              </a:p>
              <a:p>
                <a:r>
                  <a:rPr lang="en-US" dirty="0"/>
                  <a:t>Statistical learning or modeling is the process of finding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b="0" i="1" dirty="0" smtClean="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r>
                  <a:rPr lang="en-US" dirty="0"/>
                  <a:t>Neural networks are one of many possible methods we can use to obtain the estimate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i="1" dirty="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a:blip r:embed="rId2"/>
                <a:stretch>
                  <a:fillRect l="-1240" t="-1664" b="-30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3492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a:t>Change +/- 1 the latent variables</a:t>
            </a:r>
          </a:p>
        </p:txBody>
      </p:sp>
    </p:spTree>
    <p:extLst>
      <p:ext uri="{BB962C8B-B14F-4D97-AF65-F5344CB8AC3E}">
        <p14:creationId xmlns:p14="http://schemas.microsoft.com/office/powerpoint/2010/main" val="1096027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a:t>Change +/- 10 the latent variables</a:t>
            </a:r>
          </a:p>
        </p:txBody>
      </p:sp>
    </p:spTree>
    <p:extLst>
      <p:ext uri="{BB962C8B-B14F-4D97-AF65-F5344CB8AC3E}">
        <p14:creationId xmlns:p14="http://schemas.microsoft.com/office/powerpoint/2010/main" val="53146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a:t>Change +/- 100 </a:t>
            </a:r>
            <a:r>
              <a:rPr lang="en-US"/>
              <a:t>the first latent </a:t>
            </a:r>
            <a:r>
              <a:rPr lang="en-US" dirty="0"/>
              <a:t>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a:t>Just noise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spTree>
    <p:extLst>
      <p:ext uri="{BB962C8B-B14F-4D97-AF65-F5344CB8AC3E}">
        <p14:creationId xmlns:p14="http://schemas.microsoft.com/office/powerpoint/2010/main" val="1578261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spTree>
    <p:extLst>
      <p:ext uri="{BB962C8B-B14F-4D97-AF65-F5344CB8AC3E}">
        <p14:creationId xmlns:p14="http://schemas.microsoft.com/office/powerpoint/2010/main" val="986286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to novel input</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a:t>
            </a:r>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some set of images and the output </a:t>
            </a:r>
            <a:r>
              <a:rPr lang="en-US" i="1" dirty="0">
                <a:latin typeface="Cambria Math" charset="0"/>
                <a:ea typeface="Cambria Math" charset="0"/>
                <a:cs typeface="Cambria Math" charset="0"/>
              </a:rPr>
              <a:t>y</a:t>
            </a:r>
            <a:r>
              <a:rPr lang="en-US" dirty="0"/>
              <a:t>  to be a set of possible classes or types.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grpSp>
        <p:nvGrpSpPr>
          <p:cNvPr id="14" name="Group 13"/>
          <p:cNvGrpSpPr/>
          <p:nvPr/>
        </p:nvGrpSpPr>
        <p:grpSpPr>
          <a:xfrm>
            <a:off x="1019089" y="2821375"/>
            <a:ext cx="10315475" cy="2885656"/>
            <a:chOff x="1019089" y="2821375"/>
            <a:chExt cx="10315475" cy="2885656"/>
          </a:xfrm>
        </p:grpSpPr>
        <p:pic>
          <p:nvPicPr>
            <p:cNvPr id="5" name="Picture 4"/>
            <p:cNvPicPr>
              <a:picLocks noChangeAspect="1"/>
            </p:cNvPicPr>
            <p:nvPr/>
          </p:nvPicPr>
          <p:blipFill rotWithShape="1">
            <a:blip r:embed="rId2"/>
            <a:srcRect l="-43" r="32396"/>
            <a:stretch/>
          </p:blipFill>
          <p:spPr>
            <a:xfrm>
              <a:off x="1019089" y="2821375"/>
              <a:ext cx="2103120" cy="2104939"/>
            </a:xfrm>
            <a:prstGeom prst="rect">
              <a:avLst/>
            </a:prstGeom>
          </p:spPr>
        </p:pic>
        <p:pic>
          <p:nvPicPr>
            <p:cNvPr id="6" name="Picture 5"/>
            <p:cNvPicPr>
              <a:picLocks noChangeAspect="1"/>
            </p:cNvPicPr>
            <p:nvPr/>
          </p:nvPicPr>
          <p:blipFill>
            <a:blip r:embed="rId3"/>
            <a:stretch>
              <a:fillRect/>
            </a:stretch>
          </p:blipFill>
          <p:spPr>
            <a:xfrm>
              <a:off x="1578573" y="3079760"/>
              <a:ext cx="2114367" cy="2103120"/>
            </a:xfrm>
            <a:prstGeom prst="rect">
              <a:avLst/>
            </a:prstGeom>
          </p:spPr>
        </p:pic>
        <p:pic>
          <p:nvPicPr>
            <p:cNvPr id="7" name="Picture 6"/>
            <p:cNvPicPr>
              <a:picLocks/>
            </p:cNvPicPr>
            <p:nvPr/>
          </p:nvPicPr>
          <p:blipFill>
            <a:blip r:embed="rId4"/>
            <a:stretch>
              <a:fillRect/>
            </a:stretch>
          </p:blipFill>
          <p:spPr>
            <a:xfrm>
              <a:off x="2256323" y="3603911"/>
              <a:ext cx="2103120" cy="2103120"/>
            </a:xfrm>
            <a:prstGeom prst="rect">
              <a:avLst/>
            </a:prstGeom>
          </p:spPr>
        </p:pic>
        <p:sp>
          <p:nvSpPr>
            <p:cNvPr id="8" name="Rectangle 7"/>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9" name="TextBox 8"/>
            <p:cNvSpPr txBox="1"/>
            <p:nvPr/>
          </p:nvSpPr>
          <p:spPr>
            <a:xfrm>
              <a:off x="8998732" y="3713561"/>
              <a:ext cx="2335832" cy="369332"/>
            </a:xfrm>
            <a:prstGeom prst="rect">
              <a:avLst/>
            </a:prstGeom>
            <a:noFill/>
          </p:spPr>
          <p:txBody>
            <a:bodyPr wrap="none" rtlCol="0">
              <a:spAutoFit/>
            </a:bodyPr>
            <a:lstStyle/>
            <a:p>
              <a:r>
                <a:rPr lang="en-US" dirty="0"/>
                <a:t>{ Cat, Dog, Elephant,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6699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err="1"/>
              <a:t>cont</a:t>
            </a:r>
            <a:r>
              <a:rPr lang="en-US" dirty="0"/>
              <a:t>)</a:t>
            </a:r>
          </a:p>
        </p:txBody>
      </p:sp>
      <p:sp>
        <p:nvSpPr>
          <p:cNvPr id="3" name="Content Placeholder 2"/>
          <p:cNvSpPr>
            <a:spLocks noGrp="1"/>
          </p:cNvSpPr>
          <p:nvPr>
            <p:ph idx="1"/>
          </p:nvPr>
        </p:nvSpPr>
        <p:spPr>
          <a:xfrm>
            <a:off x="752204" y="2646727"/>
            <a:ext cx="10327008" cy="2111143"/>
          </a:xfrm>
        </p:spPr>
        <p:txBody>
          <a:bodyPr/>
          <a:lstStyle/>
          <a:p>
            <a:r>
              <a:rPr lang="en-US" dirty="0"/>
              <a:t>A little strange that instead of bottleneck we have the opposite here.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err="1"/>
              <a:t>cont</a:t>
            </a:r>
            <a:r>
              <a:rPr lang="en-US" dirty="0"/>
              <a:t>)</a:t>
            </a:r>
          </a:p>
        </p:txBody>
      </p:sp>
      <p:sp>
        <p:nvSpPr>
          <p:cNvPr id="3" name="Content Placeholder 2"/>
          <p:cNvSpPr>
            <a:spLocks noGrp="1"/>
          </p:cNvSpPr>
          <p:nvPr>
            <p:ph idx="1"/>
          </p:nvPr>
        </p:nvSpPr>
        <p:spPr>
          <a:xfrm>
            <a:off x="752204" y="2646727"/>
            <a:ext cx="10327008" cy="2111143"/>
          </a:xfrm>
        </p:spPr>
        <p:txBody>
          <a:bodyPr/>
          <a:lstStyle/>
          <a:p>
            <a:r>
              <a:rPr lang="en-US" dirty="0"/>
              <a:t>Simpler model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Generative Models</a:t>
            </a:r>
            <a:br>
              <a:rPr lang="en-US" sz="4400" dirty="0"/>
            </a:br>
            <a:r>
              <a:rPr lang="en-US" sz="4400" dirty="0"/>
              <a:t>motivation </a:t>
            </a:r>
          </a:p>
        </p:txBody>
      </p:sp>
    </p:spTree>
    <p:extLst>
      <p:ext uri="{BB962C8B-B14F-4D97-AF65-F5344CB8AC3E}">
        <p14:creationId xmlns:p14="http://schemas.microsoft.com/office/powerpoint/2010/main" val="1633784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Feynman</a:t>
                </a:r>
              </a:p>
              <a:p>
                <a:pPr>
                  <a:spcAft>
                    <a:spcPts val="1800"/>
                  </a:spcAft>
                </a:pPr>
                <a:r>
                  <a:rPr lang="en-US" sz="2400" dirty="0"/>
                  <a:t>Generative model’s goal is to generate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𝑛</m:t>
                        </m:r>
                      </m:sub>
                    </m:sSub>
                  </m:oMath>
                </a14:m>
                <a:r>
                  <a:rPr lang="en-US" sz="2400" dirty="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a:t>.</a:t>
                </a:r>
                <a:endParaRPr lang="en-US" sz="2400" i="1" dirty="0"/>
              </a:p>
              <a:p>
                <a:r>
                  <a:rPr lang="en-US" sz="2400" dirty="0"/>
                  <a:t>Suppose we have some collection of lightcurves. These lightcurves are examples of what our world looks like: </a:t>
                </a:r>
                <a:r>
                  <a:rPr lang="en-US" sz="2400" b="1" i="1" dirty="0">
                    <a:solidFill>
                      <a:schemeClr val="tx1">
                        <a:lumMod val="95000"/>
                        <a:lumOff val="5000"/>
                      </a:schemeClr>
                    </a:solidFill>
                  </a:rPr>
                  <a:t>samples from the true data distribution</a:t>
                </a:r>
                <a:r>
                  <a:rPr lang="en-US" sz="2400" dirty="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model, which we would like to train to generate lightcurves like these from </a:t>
            </a:r>
            <a:r>
              <a:rPr lang="en-US" sz="2400" b="1" dirty="0"/>
              <a:t>scratch</a:t>
            </a:r>
            <a:r>
              <a:rPr lang="en-US" sz="2400" dirty="0"/>
              <a:t>. </a:t>
            </a:r>
          </a:p>
          <a:p>
            <a:r>
              <a:rPr lang="en-US" sz="2400" dirty="0"/>
              <a:t>A generative model in this case could be one large neural network that outputs lightcurves: </a:t>
            </a:r>
            <a:r>
              <a:rPr lang="en-US" sz="2400" b="1" i="1" dirty="0"/>
              <a:t>samples from the model</a:t>
            </a:r>
            <a:r>
              <a:rPr lang="en-US" sz="2400" dirty="0"/>
              <a:t>. </a:t>
            </a:r>
          </a:p>
          <a:p>
            <a:endParaRPr lang="en-US" sz="2400" dirty="0"/>
          </a:p>
          <a:p>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a:t>Variational</a:t>
              </a:r>
              <a:r>
                <a:rPr lang="en-US" sz="2000" dirty="0"/>
                <a:t> </a:t>
              </a:r>
            </a:p>
            <a:p>
              <a:pPr algn="ctr"/>
              <a:r>
                <a:rPr lang="en-US" sz="2000" dirty="0"/>
                <a:t>Auto-encoders (VAE)</a:t>
              </a:r>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a:t>Boltzmann Machines</a:t>
              </a:r>
            </a:p>
            <a:p>
              <a:pPr algn="ctr"/>
              <a:r>
                <a:rPr lang="en-US" sz="2000" dirty="0"/>
                <a:t>Deep Belief Networks</a:t>
              </a:r>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a:t>Generative Adversarial Networks (GAN)</a:t>
              </a:r>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a:t>Generative Moment Matching Networks (GMM)</a:t>
              </a:r>
            </a:p>
          </p:txBody>
        </p:sp>
      </p:grpSp>
    </p:spTree>
    <p:extLst>
      <p:ext uri="{BB962C8B-B14F-4D97-AF65-F5344CB8AC3E}">
        <p14:creationId xmlns:p14="http://schemas.microsoft.com/office/powerpoint/2010/main" val="489780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177758"/>
            <a:ext cx="11009294" cy="2111143"/>
          </a:xfrm>
        </p:spPr>
        <p:txBody>
          <a:bodyPr/>
          <a:lstStyle/>
          <a:p>
            <a:r>
              <a:rPr lang="en-US" dirty="0"/>
              <a:t>Imagine we want to generate data from a distribution,  </a:t>
            </a:r>
          </a:p>
          <a:p>
            <a:endParaRPr lang="en-US" dirty="0"/>
          </a:p>
          <a:p>
            <a:r>
              <a:rPr lang="en-US" dirty="0"/>
              <a:t>e.g. 	</a:t>
            </a:r>
          </a:p>
          <a:p>
            <a:endParaRPr lang="en-US" dirty="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033347"/>
            <a:ext cx="11009294" cy="1233279"/>
          </a:xfrm>
        </p:spPr>
        <p:txBody>
          <a:bodyPr/>
          <a:lstStyle/>
          <a:p>
            <a:r>
              <a:rPr lang="en-US" dirty="0"/>
              <a:t>But how do we generate such samples? </a:t>
            </a:r>
          </a:p>
          <a:p>
            <a:r>
              <a:rPr lang="en-US" dirty="0"/>
              <a:t>Imagine we want to generate: </a:t>
            </a:r>
          </a:p>
          <a:p>
            <a:endParaRPr lang="en-US" dirty="0"/>
          </a:p>
          <a:p>
            <a:endParaRPr lang="en-US" dirty="0"/>
          </a:p>
          <a:p>
            <a:endParaRPr lang="en-US" dirty="0"/>
          </a:p>
          <a:p>
            <a:endParaRPr lang="en-US" dirty="0"/>
          </a:p>
          <a:p>
            <a:r>
              <a:rPr lang="en-US" dirty="0"/>
              <a:t>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start with</a:t>
              </a:r>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033347"/>
            <a:ext cx="11009294" cy="1233279"/>
          </a:xfrm>
        </p:spPr>
        <p:txBody>
          <a:bodyPr/>
          <a:lstStyle/>
          <a:p>
            <a:r>
              <a:rPr lang="en-US" dirty="0"/>
              <a:t>The we transform: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sp>
        <p:nvSpPr>
          <p:cNvPr id="3" name="Slide Number Placeholder 2"/>
          <p:cNvSpPr>
            <a:spLocks noGrp="1"/>
          </p:cNvSpPr>
          <p:nvPr>
            <p:ph type="sldNum" sz="quarter" idx="12"/>
          </p:nvPr>
        </p:nvSpPr>
        <p:spPr/>
        <p:txBody>
          <a:bodyPr/>
          <a:lstStyle/>
          <a:p>
            <a:fld id="{A13833A1-46C9-FB45-812F-A8AC7B5136EB}" type="slidenum">
              <a:rPr lang="en-US" smtClean="0"/>
              <a:t>68</a:t>
            </a:fld>
            <a:endParaRPr lang="en-US"/>
          </a:p>
        </p:txBody>
      </p:sp>
    </p:spTree>
    <p:extLst>
      <p:ext uri="{BB962C8B-B14F-4D97-AF65-F5344CB8AC3E}">
        <p14:creationId xmlns:p14="http://schemas.microsoft.com/office/powerpoint/2010/main" val="806758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also choose the input </a:t>
            </a:r>
            <a:r>
              <a:rPr lang="en-US" i="1" dirty="0">
                <a:latin typeface="Cambria Math" charset="0"/>
                <a:ea typeface="Cambria Math" charset="0"/>
                <a:cs typeface="Cambria Math" charset="0"/>
              </a:rPr>
              <a:t>x</a:t>
            </a:r>
            <a:r>
              <a:rPr lang="en-US" dirty="0"/>
              <a:t>  to be the signal from a sensor (e.g. a gravitational wave detector) and the output to be the determination of whether it is a true signal or a glitch.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pic>
        <p:nvPicPr>
          <p:cNvPr id="5" name="Picture 4"/>
          <p:cNvPicPr>
            <a:picLocks noChangeAspect="1"/>
          </p:cNvPicPr>
          <p:nvPr/>
        </p:nvPicPr>
        <p:blipFill>
          <a:blip r:embed="rId2">
            <a:alphaModFix/>
          </a:blip>
          <a:stretch>
            <a:fillRect/>
          </a:stretch>
        </p:blipFill>
        <p:spPr>
          <a:xfrm>
            <a:off x="1106102" y="2990335"/>
            <a:ext cx="3434983" cy="2157456"/>
          </a:xfrm>
          <a:prstGeom prst="rect">
            <a:avLst/>
          </a:prstGeom>
        </p:spPr>
      </p:pic>
      <p:sp>
        <p:nvSpPr>
          <p:cNvPr id="7" name="Rectangle 6"/>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TextBox 7"/>
          <p:cNvSpPr txBox="1"/>
          <p:nvPr/>
        </p:nvSpPr>
        <p:spPr>
          <a:xfrm>
            <a:off x="8998732" y="3713561"/>
            <a:ext cx="1302472" cy="369332"/>
          </a:xfrm>
          <a:prstGeom prst="rect">
            <a:avLst/>
          </a:prstGeom>
          <a:noFill/>
        </p:spPr>
        <p:txBody>
          <a:bodyPr wrap="none" rtlCol="0">
            <a:spAutoFit/>
          </a:bodyPr>
          <a:lstStyle/>
          <a:p>
            <a:r>
              <a:rPr lang="en-US" dirty="0"/>
              <a:t>{True/False}</a:t>
            </a:r>
          </a:p>
        </p:txBody>
      </p:sp>
      <p:sp>
        <p:nvSpPr>
          <p:cNvPr id="9" name="Right Arrow 8"/>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30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a:t>
            </a:r>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Likelihood</a:t>
            </a:r>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318"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319"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320"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321"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Likelihood</a:t>
            </a:r>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389"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390"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391"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392"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393"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an even simpler set of features – e.g. height, gender, nationality --  and the output to be weight.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pic>
        <p:nvPicPr>
          <p:cNvPr id="7" name="Picture 6">
            <a:extLst>
              <a:ext uri="{FF2B5EF4-FFF2-40B4-BE49-F238E27FC236}">
                <a16:creationId xmlns:a16="http://schemas.microsoft.com/office/drawing/2014/main" id="{1047F0A9-F636-4A91-9ABE-C860FAEAE7B6}"/>
              </a:ext>
            </a:extLst>
          </p:cNvPr>
          <p:cNvPicPr>
            <a:picLocks noChangeAspect="1"/>
          </p:cNvPicPr>
          <p:nvPr/>
        </p:nvPicPr>
        <p:blipFill>
          <a:blip r:embed="rId3">
            <a:alphaModFix/>
          </a:blip>
          <a:stretch>
            <a:fillRect/>
          </a:stretch>
        </p:blipFill>
        <p:spPr>
          <a:xfrm>
            <a:off x="833415" y="2689887"/>
            <a:ext cx="4008794" cy="2428497"/>
          </a:xfrm>
          <a:prstGeom prst="rect">
            <a:avLst/>
          </a:prstGeom>
        </p:spPr>
      </p:pic>
      <p:graphicFrame>
        <p:nvGraphicFramePr>
          <p:cNvPr id="8" name="Object 7">
            <a:extLst>
              <a:ext uri="{FF2B5EF4-FFF2-40B4-BE49-F238E27FC236}">
                <a16:creationId xmlns:a16="http://schemas.microsoft.com/office/drawing/2014/main" id="{B1F60979-0E8C-4191-A510-7450C213928B}"/>
              </a:ext>
            </a:extLst>
          </p:cNvPr>
          <p:cNvGraphicFramePr>
            <a:graphicFrameLocks noChangeAspect="1"/>
          </p:cNvGraphicFramePr>
          <p:nvPr>
            <p:extLst>
              <p:ext uri="{D42A27DB-BD31-4B8C-83A1-F6EECF244321}">
                <p14:modId xmlns:p14="http://schemas.microsoft.com/office/powerpoint/2010/main" val="581460380"/>
              </p:ext>
            </p:extLst>
          </p:nvPr>
        </p:nvGraphicFramePr>
        <p:xfrm>
          <a:off x="9532472" y="2407920"/>
          <a:ext cx="1121696" cy="3468631"/>
        </p:xfrm>
        <a:graphic>
          <a:graphicData uri="http://schemas.openxmlformats.org/presentationml/2006/ole">
            <mc:AlternateContent xmlns:mc="http://schemas.openxmlformats.org/markup-compatibility/2006">
              <mc:Choice xmlns:v="urn:schemas-microsoft-com:vml" Requires="v">
                <p:oleObj spid="_x0000_s54277" name="Worksheet" r:id="rId4" imgW="619125" imgH="1914703" progId="Excel.Sheet.12">
                  <p:embed/>
                </p:oleObj>
              </mc:Choice>
              <mc:Fallback>
                <p:oleObj name="Worksheet" r:id="rId4" imgW="619125" imgH="1914703" progId="Excel.Sheet.12">
                  <p:embed/>
                  <p:pic>
                    <p:nvPicPr>
                      <p:cNvPr id="0" name=""/>
                      <p:cNvPicPr/>
                      <p:nvPr/>
                    </p:nvPicPr>
                    <p:blipFill>
                      <a:blip r:embed="rId5"/>
                      <a:stretch>
                        <a:fillRect/>
                      </a:stretch>
                    </p:blipFill>
                    <p:spPr>
                      <a:xfrm>
                        <a:off x="9532472" y="2407920"/>
                        <a:ext cx="1121696" cy="3468631"/>
                      </a:xfrm>
                      <a:prstGeom prst="rect">
                        <a:avLst/>
                      </a:prstGeom>
                      <a:blipFill>
                        <a:blip r:embed="rId6"/>
                        <a:tile tx="0" ty="0" sx="100000" sy="100000" flip="none" algn="tl"/>
                      </a:blipFill>
                    </p:spPr>
                  </p:pic>
                </p:oleObj>
              </mc:Fallback>
            </mc:AlternateContent>
          </a:graphicData>
        </a:graphic>
      </p:graphicFrame>
      <p:sp>
        <p:nvSpPr>
          <p:cNvPr id="9" name="Rectangle 8">
            <a:extLst>
              <a:ext uri="{FF2B5EF4-FFF2-40B4-BE49-F238E27FC236}">
                <a16:creationId xmlns:a16="http://schemas.microsoft.com/office/drawing/2014/main" id="{7A6AB0DC-D14F-42F4-80BF-43CFCFC72513}"/>
              </a:ext>
            </a:extLst>
          </p:cNvPr>
          <p:cNvSpPr/>
          <p:nvPr/>
        </p:nvSpPr>
        <p:spPr>
          <a:xfrm>
            <a:off x="637295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10" name="Right Arrow 8">
            <a:extLst>
              <a:ext uri="{FF2B5EF4-FFF2-40B4-BE49-F238E27FC236}">
                <a16:creationId xmlns:a16="http://schemas.microsoft.com/office/drawing/2014/main" id="{9AF04044-8A23-41A4-BAD4-E948377A6200}"/>
              </a:ext>
            </a:extLst>
          </p:cNvPr>
          <p:cNvSpPr/>
          <p:nvPr/>
        </p:nvSpPr>
        <p:spPr>
          <a:xfrm>
            <a:off x="529878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9">
            <a:extLst>
              <a:ext uri="{FF2B5EF4-FFF2-40B4-BE49-F238E27FC236}">
                <a16:creationId xmlns:a16="http://schemas.microsoft.com/office/drawing/2014/main" id="{40CE077A-2262-4A00-BF3F-60B331489698}"/>
              </a:ext>
            </a:extLst>
          </p:cNvPr>
          <p:cNvSpPr/>
          <p:nvPr/>
        </p:nvSpPr>
        <p:spPr>
          <a:xfrm>
            <a:off x="834659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234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a:t>VAE Architecture</a:t>
            </a:r>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319"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320"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321"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a:t>VAE Loss</a:t>
            </a:r>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49"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73"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t>VAE Loss</a:t>
            </a:r>
            <a:endParaRPr lang="en-US" dirty="0"/>
          </a:p>
        </p:txBody>
      </p:sp>
    </p:spTree>
    <p:extLst>
      <p:ext uri="{BB962C8B-B14F-4D97-AF65-F5344CB8AC3E}">
        <p14:creationId xmlns:p14="http://schemas.microsoft.com/office/powerpoint/2010/main" val="617553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344"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345"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t>VAE Loss</a:t>
            </a:r>
            <a:endParaRPr lang="en-US" dirty="0"/>
          </a:p>
        </p:txBody>
      </p:sp>
    </p:spTree>
    <p:extLst>
      <p:ext uri="{BB962C8B-B14F-4D97-AF65-F5344CB8AC3E}">
        <p14:creationId xmlns:p14="http://schemas.microsoft.com/office/powerpoint/2010/main" val="425443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sp>
        <p:nvSpPr>
          <p:cNvPr id="3" name="Content Placeholder 2"/>
          <p:cNvSpPr>
            <a:spLocks noGrp="1"/>
          </p:cNvSpPr>
          <p:nvPr>
            <p:ph idx="1"/>
          </p:nvPr>
        </p:nvSpPr>
        <p:spPr/>
        <p:txBody>
          <a:bodyPr/>
          <a:lstStyle/>
          <a:p>
            <a:r>
              <a:rPr lang="en-US" dirty="0"/>
              <a:t>Apply stochastic gradient descent</a:t>
            </a:r>
          </a:p>
          <a:p>
            <a:r>
              <a:rPr lang="en-US" dirty="0"/>
              <a:t>Sampling step not differentiable</a:t>
            </a:r>
          </a:p>
          <a:p>
            <a:r>
              <a:rPr lang="en-US" dirty="0"/>
              <a:t>Use a re-parameterization trick</a:t>
            </a:r>
          </a:p>
          <a:p>
            <a:pPr lvl="1"/>
            <a:r>
              <a:rPr lang="en-US" dirty="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a:t>10% error</a:t>
            </a:r>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30% error</a:t>
            </a:r>
          </a:p>
        </p:txBody>
      </p:sp>
    </p:spTree>
    <p:extLst>
      <p:ext uri="{BB962C8B-B14F-4D97-AF65-F5344CB8AC3E}">
        <p14:creationId xmlns:p14="http://schemas.microsoft.com/office/powerpoint/2010/main" val="7482410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VAE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VAE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VAE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82707" y="1394289"/>
                <a:ext cx="10327008" cy="2111143"/>
              </a:xfrm>
            </p:spPr>
            <p:txBody>
              <a:bodyPr/>
              <a:lstStyle/>
              <a:p>
                <a:r>
                  <a:rPr lang="en-US" dirty="0"/>
                  <a:t>We can choose the input to be a set of pricings at previous time steps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𝑡</m:t>
                        </m:r>
                      </m:sub>
                    </m:sSub>
                    <m:r>
                      <a:rPr lang="en-US" b="0" i="1" smtClean="0">
                        <a:latin typeface="Cambria Math" charset="0"/>
                      </a:rPr>
                      <m:t>}</m:t>
                    </m:r>
                  </m:oMath>
                </a14:m>
                <a:r>
                  <a:rPr lang="en-US" dirty="0"/>
                  <a:t> and the output to be the future pricing forecast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r>
                      <a:rPr lang="en-US" b="0" i="1" smtClean="0">
                        <a:latin typeface="Cambria Math" charset="0"/>
                      </a:rPr>
                      <m:t>.</m:t>
                    </m:r>
                  </m:oMath>
                </a14:m>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a:blip r:embed="rId2"/>
                <a:stretch>
                  <a:fillRect l="-1181" t="-2890" r="-14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19" y="2617063"/>
            <a:ext cx="3893772" cy="25977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08960" y="3182918"/>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Right Arrow 7"/>
          <p:cNvSpPr/>
          <p:nvPr/>
        </p:nvSpPr>
        <p:spPr>
          <a:xfrm>
            <a:off x="5634787" y="384917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8682599" y="3771313"/>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ectangle 4"/>
              <p:cNvSpPr/>
              <p:nvPr/>
            </p:nvSpPr>
            <p:spPr>
              <a:xfrm>
                <a:off x="9641280" y="3664508"/>
                <a:ext cx="9335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charset="0"/>
                            </a:rPr>
                            <m:t>𝑝</m:t>
                          </m:r>
                        </m:e>
                        <m:sub>
                          <m:r>
                            <a:rPr lang="en-US" i="1">
                              <a:latin typeface="Cambria Math" charset="0"/>
                            </a:rPr>
                            <m:t>𝑡</m:t>
                          </m:r>
                          <m:r>
                            <a:rPr lang="en-US" i="1">
                              <a:latin typeface="Cambria Math" charset="0"/>
                            </a:rPr>
                            <m:t>+1 </m:t>
                          </m:r>
                        </m:sub>
                      </m:sSub>
                      <m:r>
                        <a:rPr lang="en-US" b="0" i="1" smtClean="0">
                          <a:latin typeface="Cambria Math" panose="02040503050406030204" pitchFamily="18" charset="0"/>
                        </a:rPr>
                        <m:t>}</m:t>
                      </m:r>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9641280" y="3664508"/>
                <a:ext cx="933589" cy="369332"/>
              </a:xfrm>
              <a:prstGeom prst="rect">
                <a:avLst/>
              </a:prstGeom>
              <a:blipFill>
                <a:blip r:embed="rId4"/>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1104540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sp>
        <p:nvSpPr>
          <p:cNvPr id="3" name="Content Placeholder 2"/>
          <p:cNvSpPr>
            <a:spLocks noGrp="1"/>
          </p:cNvSpPr>
          <p:nvPr>
            <p:ph idx="1"/>
          </p:nvPr>
        </p:nvSpPr>
        <p:spPr/>
        <p:txBody>
          <a:bodyPr/>
          <a:lstStyle/>
          <a:p>
            <a:r>
              <a:rPr lang="en-US" dirty="0"/>
              <a:t>Apply stochastic gradient descent</a:t>
            </a:r>
          </a:p>
          <a:p>
            <a:r>
              <a:rPr lang="en-US" dirty="0"/>
              <a:t>Sampling step not differentiable</a:t>
            </a:r>
          </a:p>
          <a:p>
            <a:r>
              <a:rPr lang="en-US" dirty="0"/>
              <a:t>Use a re-parameterization trick</a:t>
            </a:r>
          </a:p>
          <a:p>
            <a:pPr lvl="1"/>
            <a:r>
              <a:rPr lang="en-US" dirty="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18119</TotalTime>
  <Words>2093</Words>
  <Application>Microsoft Office PowerPoint</Application>
  <PresentationFormat>Widescreen</PresentationFormat>
  <Paragraphs>424</Paragraphs>
  <Slides>90</Slides>
  <Notes>5</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90</vt:i4>
      </vt:variant>
    </vt:vector>
  </HeadingPairs>
  <TitlesOfParts>
    <vt:vector size="98" baseType="lpstr">
      <vt:lpstr>Arial</vt:lpstr>
      <vt:lpstr>Calibri</vt:lpstr>
      <vt:lpstr>Cambria Math</vt:lpstr>
      <vt:lpstr>Karla</vt:lpstr>
      <vt:lpstr>Times</vt:lpstr>
      <vt:lpstr>GEC_template</vt:lpstr>
      <vt:lpstr>Equation</vt:lpstr>
      <vt:lpstr>Microsoft Excel Worksheet</vt:lpstr>
      <vt:lpstr>Introduction to Deep Neural Networks for Image Recognition </vt:lpstr>
      <vt:lpstr>Introduction to Autoencoders and Variational Autoencoders</vt:lpstr>
      <vt:lpstr>Outline </vt:lpstr>
      <vt:lpstr>Neural Networks</vt:lpstr>
      <vt:lpstr>Quick Review. Neural Networks as function approximation.</vt:lpstr>
      <vt:lpstr>Quick Review (cont)</vt:lpstr>
      <vt:lpstr>Quick Review (cont)</vt:lpstr>
      <vt:lpstr>Quick Review (cont)</vt:lpstr>
      <vt:lpstr>Quick Review (cont)</vt:lpstr>
      <vt:lpstr>Quick Review (cont)</vt:lpstr>
      <vt:lpstr>PowerPoint Presentation</vt:lpstr>
      <vt:lpstr>Quick Review (Network Architectures)</vt:lpstr>
      <vt:lpstr>Quick Review (Network Architectures)</vt:lpstr>
      <vt:lpstr>PowerPoint Presentation</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Autoencoders</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 motivation </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PowerPoint Presentation</vt:lpstr>
      <vt:lpstr>PowerPoint Presentation</vt:lpstr>
      <vt:lpstr>Training VAE</vt:lpstr>
      <vt:lpstr>Training VAE</vt:lpstr>
      <vt:lpstr>Training VAE</vt:lpstr>
      <vt:lpstr>Blending VAE</vt:lpstr>
      <vt:lpstr>Parameter space VAE</vt:lpstr>
      <vt:lpstr>Parameter space VAE</vt:lpstr>
      <vt:lpstr>Training VAE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Benue</cp:lastModifiedBy>
  <cp:revision>213</cp:revision>
  <dcterms:created xsi:type="dcterms:W3CDTF">2018-06-13T00:26:17Z</dcterms:created>
  <dcterms:modified xsi:type="dcterms:W3CDTF">2019-01-23T04:04:09Z</dcterms:modified>
</cp:coreProperties>
</file>